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diagrams/data1.xml" ContentType="application/vnd.openxmlformats-officedocument.drawingml.diagramData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129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8" r:id="rId1"/>
  </p:sldMasterIdLst>
  <p:notesMasterIdLst>
    <p:notesMasterId r:id="rId173"/>
  </p:notesMasterIdLst>
  <p:handoutMasterIdLst>
    <p:handoutMasterId r:id="rId174"/>
  </p:handoutMasterIdLst>
  <p:sldIdLst>
    <p:sldId id="383" r:id="rId2"/>
    <p:sldId id="381" r:id="rId3"/>
    <p:sldId id="382" r:id="rId4"/>
    <p:sldId id="266" r:id="rId5"/>
    <p:sldId id="324" r:id="rId6"/>
    <p:sldId id="267" r:id="rId7"/>
    <p:sldId id="325" r:id="rId8"/>
    <p:sldId id="268" r:id="rId9"/>
    <p:sldId id="327" r:id="rId10"/>
    <p:sldId id="328" r:id="rId11"/>
    <p:sldId id="269" r:id="rId12"/>
    <p:sldId id="326" r:id="rId13"/>
    <p:sldId id="270" r:id="rId14"/>
    <p:sldId id="329" r:id="rId15"/>
    <p:sldId id="271" r:id="rId16"/>
    <p:sldId id="257" r:id="rId17"/>
    <p:sldId id="272" r:id="rId18"/>
    <p:sldId id="330" r:id="rId19"/>
    <p:sldId id="331" r:id="rId20"/>
    <p:sldId id="332" r:id="rId21"/>
    <p:sldId id="333" r:id="rId22"/>
    <p:sldId id="273" r:id="rId23"/>
    <p:sldId id="334" r:id="rId24"/>
    <p:sldId id="335" r:id="rId25"/>
    <p:sldId id="274" r:id="rId26"/>
    <p:sldId id="336" r:id="rId27"/>
    <p:sldId id="337" r:id="rId28"/>
    <p:sldId id="338" r:id="rId29"/>
    <p:sldId id="339" r:id="rId30"/>
    <p:sldId id="340" r:id="rId31"/>
    <p:sldId id="275" r:id="rId32"/>
    <p:sldId id="341" r:id="rId33"/>
    <p:sldId id="276" r:id="rId34"/>
    <p:sldId id="347" r:id="rId35"/>
    <p:sldId id="348" r:id="rId36"/>
    <p:sldId id="363" r:id="rId37"/>
    <p:sldId id="342" r:id="rId38"/>
    <p:sldId id="343" r:id="rId39"/>
    <p:sldId id="344" r:id="rId40"/>
    <p:sldId id="345" r:id="rId41"/>
    <p:sldId id="346" r:id="rId42"/>
    <p:sldId id="349" r:id="rId43"/>
    <p:sldId id="350" r:id="rId44"/>
    <p:sldId id="351" r:id="rId45"/>
    <p:sldId id="352" r:id="rId46"/>
    <p:sldId id="355" r:id="rId47"/>
    <p:sldId id="354" r:id="rId48"/>
    <p:sldId id="356" r:id="rId49"/>
    <p:sldId id="353" r:id="rId50"/>
    <p:sldId id="357" r:id="rId51"/>
    <p:sldId id="358" r:id="rId52"/>
    <p:sldId id="359" r:id="rId53"/>
    <p:sldId id="278" r:id="rId54"/>
    <p:sldId id="360" r:id="rId55"/>
    <p:sldId id="361" r:id="rId56"/>
    <p:sldId id="362" r:id="rId57"/>
    <p:sldId id="281" r:id="rId58"/>
    <p:sldId id="364" r:id="rId59"/>
    <p:sldId id="282" r:id="rId60"/>
    <p:sldId id="365" r:id="rId61"/>
    <p:sldId id="284" r:id="rId62"/>
    <p:sldId id="258" r:id="rId63"/>
    <p:sldId id="285" r:id="rId64"/>
    <p:sldId id="369" r:id="rId65"/>
    <p:sldId id="286" r:id="rId66"/>
    <p:sldId id="370" r:id="rId67"/>
    <p:sldId id="371" r:id="rId68"/>
    <p:sldId id="372" r:id="rId69"/>
    <p:sldId id="373" r:id="rId70"/>
    <p:sldId id="374" r:id="rId71"/>
    <p:sldId id="287" r:id="rId72"/>
    <p:sldId id="375" r:id="rId73"/>
    <p:sldId id="288" r:id="rId74"/>
    <p:sldId id="259" r:id="rId75"/>
    <p:sldId id="289" r:id="rId76"/>
    <p:sldId id="376" r:id="rId77"/>
    <p:sldId id="377" r:id="rId78"/>
    <p:sldId id="290" r:id="rId79"/>
    <p:sldId id="291" r:id="rId80"/>
    <p:sldId id="292" r:id="rId81"/>
    <p:sldId id="293" r:id="rId82"/>
    <p:sldId id="378" r:id="rId83"/>
    <p:sldId id="379" r:id="rId84"/>
    <p:sldId id="294" r:id="rId85"/>
    <p:sldId id="296" r:id="rId86"/>
    <p:sldId id="260" r:id="rId87"/>
    <p:sldId id="297" r:id="rId88"/>
    <p:sldId id="411" r:id="rId89"/>
    <p:sldId id="412" r:id="rId90"/>
    <p:sldId id="413" r:id="rId91"/>
    <p:sldId id="414" r:id="rId92"/>
    <p:sldId id="415" r:id="rId93"/>
    <p:sldId id="298" r:id="rId94"/>
    <p:sldId id="416" r:id="rId95"/>
    <p:sldId id="417" r:id="rId96"/>
    <p:sldId id="418" r:id="rId97"/>
    <p:sldId id="419" r:id="rId98"/>
    <p:sldId id="299" r:id="rId99"/>
    <p:sldId id="443" r:id="rId100"/>
    <p:sldId id="300" r:id="rId101"/>
    <p:sldId id="420" r:id="rId102"/>
    <p:sldId id="421" r:id="rId103"/>
    <p:sldId id="424" r:id="rId104"/>
    <p:sldId id="422" r:id="rId105"/>
    <p:sldId id="423" r:id="rId106"/>
    <p:sldId id="302" r:id="rId107"/>
    <p:sldId id="261" r:id="rId108"/>
    <p:sldId id="384" r:id="rId109"/>
    <p:sldId id="385" r:id="rId110"/>
    <p:sldId id="386" r:id="rId111"/>
    <p:sldId id="387" r:id="rId112"/>
    <p:sldId id="388" r:id="rId113"/>
    <p:sldId id="389" r:id="rId114"/>
    <p:sldId id="390" r:id="rId115"/>
    <p:sldId id="391" r:id="rId116"/>
    <p:sldId id="392" r:id="rId117"/>
    <p:sldId id="393" r:id="rId118"/>
    <p:sldId id="394" r:id="rId119"/>
    <p:sldId id="395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3" r:id="rId128"/>
    <p:sldId id="404" r:id="rId129"/>
    <p:sldId id="305" r:id="rId130"/>
    <p:sldId id="306" r:id="rId131"/>
    <p:sldId id="425" r:id="rId132"/>
    <p:sldId id="426" r:id="rId133"/>
    <p:sldId id="427" r:id="rId134"/>
    <p:sldId id="428" r:id="rId135"/>
    <p:sldId id="429" r:id="rId136"/>
    <p:sldId id="430" r:id="rId137"/>
    <p:sldId id="431" r:id="rId138"/>
    <p:sldId id="432" r:id="rId139"/>
    <p:sldId id="307" r:id="rId140"/>
    <p:sldId id="433" r:id="rId141"/>
    <p:sldId id="434" r:id="rId142"/>
    <p:sldId id="309" r:id="rId143"/>
    <p:sldId id="262" r:id="rId144"/>
    <p:sldId id="310" r:id="rId145"/>
    <p:sldId id="435" r:id="rId146"/>
    <p:sldId id="436" r:id="rId147"/>
    <p:sldId id="437" r:id="rId148"/>
    <p:sldId id="311" r:id="rId149"/>
    <p:sldId id="312" r:id="rId150"/>
    <p:sldId id="438" r:id="rId151"/>
    <p:sldId id="439" r:id="rId152"/>
    <p:sldId id="313" r:id="rId153"/>
    <p:sldId id="263" r:id="rId154"/>
    <p:sldId id="314" r:id="rId155"/>
    <p:sldId id="440" r:id="rId156"/>
    <p:sldId id="442" r:id="rId157"/>
    <p:sldId id="316" r:id="rId158"/>
    <p:sldId id="317" r:id="rId159"/>
    <p:sldId id="319" r:id="rId160"/>
    <p:sldId id="444" r:id="rId161"/>
    <p:sldId id="320" r:id="rId162"/>
    <p:sldId id="264" r:id="rId163"/>
    <p:sldId id="321" r:id="rId164"/>
    <p:sldId id="322" r:id="rId165"/>
    <p:sldId id="405" r:id="rId166"/>
    <p:sldId id="406" r:id="rId167"/>
    <p:sldId id="407" r:id="rId168"/>
    <p:sldId id="408" r:id="rId169"/>
    <p:sldId id="409" r:id="rId170"/>
    <p:sldId id="410" r:id="rId171"/>
    <p:sldId id="323" r:id="rId17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0" autoAdjust="0"/>
    <p:restoredTop sz="89493" autoAdjust="0"/>
  </p:normalViewPr>
  <p:slideViewPr>
    <p:cSldViewPr>
      <p:cViewPr varScale="1">
        <p:scale>
          <a:sx n="75" d="100"/>
          <a:sy n="75" d="100"/>
        </p:scale>
        <p:origin x="-1627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3" y="1665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8" d="100"/>
        <a:sy n="38" d="100"/>
      </p:scale>
      <p:origin x="0" y="4205"/>
    </p:cViewPr>
  </p:sorterViewPr>
  <p:notesViewPr>
    <p:cSldViewPr>
      <p:cViewPr varScale="1">
        <p:scale>
          <a:sx n="64" d="100"/>
          <a:sy n="64" d="100"/>
        </p:scale>
        <p:origin x="-3144" y="-77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presProps" Target="presProp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7C5D49-ECD4-4A3B-9C34-9577EE82F7C4}" type="doc">
      <dgm:prSet loTypeId="urn:microsoft.com/office/officeart/2005/8/layout/process5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209F65CF-0C33-40A5-B994-57B267F15BE9}">
      <dgm:prSet phldrT="[Texte]"/>
      <dgm:spPr/>
      <dgm:t>
        <a:bodyPr/>
        <a:lstStyle/>
        <a:p>
          <a:r>
            <a:rPr lang="fr-FR" dirty="0" smtClean="0"/>
            <a:t>Demande de la page</a:t>
          </a:r>
          <a:endParaRPr lang="fr-FR" dirty="0"/>
        </a:p>
      </dgm:t>
    </dgm:pt>
    <dgm:pt modelId="{A913F59C-9266-4891-97B0-11A8AC7BA37E}" type="parTrans" cxnId="{C774F1FA-93D9-4084-801E-37D7EC842FC5}">
      <dgm:prSet/>
      <dgm:spPr/>
      <dgm:t>
        <a:bodyPr/>
        <a:lstStyle/>
        <a:p>
          <a:endParaRPr lang="fr-FR"/>
        </a:p>
      </dgm:t>
    </dgm:pt>
    <dgm:pt modelId="{4D28027E-74EC-449A-8F7F-91E020392A4D}" type="sibTrans" cxnId="{C774F1FA-93D9-4084-801E-37D7EC842FC5}">
      <dgm:prSet/>
      <dgm:spPr/>
      <dgm:t>
        <a:bodyPr/>
        <a:lstStyle/>
        <a:p>
          <a:endParaRPr lang="fr-FR"/>
        </a:p>
      </dgm:t>
    </dgm:pt>
    <dgm:pt modelId="{784E53F8-DB26-4356-8720-253CC22C9A87}">
      <dgm:prSet phldrT="[Texte]"/>
      <dgm:spPr/>
      <dgm:t>
        <a:bodyPr/>
        <a:lstStyle/>
        <a:p>
          <a:r>
            <a:rPr lang="fr-FR" dirty="0" smtClean="0"/>
            <a:t>Démarrage</a:t>
          </a:r>
          <a:endParaRPr lang="fr-FR" dirty="0"/>
        </a:p>
      </dgm:t>
    </dgm:pt>
    <dgm:pt modelId="{0DD0FA0B-B99D-46CC-9311-FF35B10E2503}" type="parTrans" cxnId="{30697526-F946-44A6-9950-089EF29427B7}">
      <dgm:prSet/>
      <dgm:spPr/>
      <dgm:t>
        <a:bodyPr/>
        <a:lstStyle/>
        <a:p>
          <a:endParaRPr lang="fr-FR"/>
        </a:p>
      </dgm:t>
    </dgm:pt>
    <dgm:pt modelId="{8CB062CC-AA96-4C09-ABAF-BBDA5AAC67E6}" type="sibTrans" cxnId="{30697526-F946-44A6-9950-089EF29427B7}">
      <dgm:prSet/>
      <dgm:spPr/>
      <dgm:t>
        <a:bodyPr/>
        <a:lstStyle/>
        <a:p>
          <a:endParaRPr lang="fr-FR"/>
        </a:p>
      </dgm:t>
    </dgm:pt>
    <dgm:pt modelId="{7235BBE5-C1CB-44E7-A7C6-5DD933981DFC}">
      <dgm:prSet phldrT="[Texte]"/>
      <dgm:spPr/>
      <dgm:t>
        <a:bodyPr/>
        <a:lstStyle/>
        <a:p>
          <a:r>
            <a:rPr lang="fr-FR" dirty="0" smtClean="0"/>
            <a:t>Initialisation de la page</a:t>
          </a:r>
          <a:endParaRPr lang="fr-FR" dirty="0"/>
        </a:p>
      </dgm:t>
    </dgm:pt>
    <dgm:pt modelId="{4A90DF19-2D29-4D23-A76B-FF9D8416F8CA}" type="parTrans" cxnId="{59C3B6DF-0943-40CC-ADD3-9A11A8138056}">
      <dgm:prSet/>
      <dgm:spPr/>
      <dgm:t>
        <a:bodyPr/>
        <a:lstStyle/>
        <a:p>
          <a:endParaRPr lang="fr-FR"/>
        </a:p>
      </dgm:t>
    </dgm:pt>
    <dgm:pt modelId="{6C0CA702-37D9-4CE9-B2F1-F64FBA92161E}" type="sibTrans" cxnId="{59C3B6DF-0943-40CC-ADD3-9A11A8138056}">
      <dgm:prSet/>
      <dgm:spPr/>
      <dgm:t>
        <a:bodyPr/>
        <a:lstStyle/>
        <a:p>
          <a:endParaRPr lang="fr-FR"/>
        </a:p>
      </dgm:t>
    </dgm:pt>
    <dgm:pt modelId="{3F64E9A7-485C-49A0-BB3D-38F4BF514810}">
      <dgm:prSet phldrT="[Texte]"/>
      <dgm:spPr/>
      <dgm:t>
        <a:bodyPr/>
        <a:lstStyle/>
        <a:p>
          <a:r>
            <a:rPr lang="fr-FR" dirty="0" smtClean="0"/>
            <a:t>Chargement</a:t>
          </a:r>
          <a:endParaRPr lang="fr-FR" dirty="0"/>
        </a:p>
      </dgm:t>
    </dgm:pt>
    <dgm:pt modelId="{47857A34-40B3-4FA1-B313-7EE6C520508E}" type="parTrans" cxnId="{38C17C4F-F03A-4BCB-A40A-7439AADFDAA0}">
      <dgm:prSet/>
      <dgm:spPr/>
      <dgm:t>
        <a:bodyPr/>
        <a:lstStyle/>
        <a:p>
          <a:endParaRPr lang="fr-FR"/>
        </a:p>
      </dgm:t>
    </dgm:pt>
    <dgm:pt modelId="{656346AD-AF71-461B-9B3E-AF01DFA469AF}" type="sibTrans" cxnId="{38C17C4F-F03A-4BCB-A40A-7439AADFDAA0}">
      <dgm:prSet/>
      <dgm:spPr/>
      <dgm:t>
        <a:bodyPr/>
        <a:lstStyle/>
        <a:p>
          <a:endParaRPr lang="fr-FR"/>
        </a:p>
      </dgm:t>
    </dgm:pt>
    <dgm:pt modelId="{00CF3087-4E78-4494-B062-A8BCFD38D433}">
      <dgm:prSet phldrT="[Texte]"/>
      <dgm:spPr/>
      <dgm:t>
        <a:bodyPr/>
        <a:lstStyle/>
        <a:p>
          <a:r>
            <a:rPr lang="fr-FR" dirty="0" smtClean="0"/>
            <a:t>Validation</a:t>
          </a:r>
          <a:endParaRPr lang="fr-FR" dirty="0"/>
        </a:p>
      </dgm:t>
    </dgm:pt>
    <dgm:pt modelId="{A40E2CC0-ACD7-4EDF-944C-48BA11FFE1EE}" type="parTrans" cxnId="{5100F2A6-DA8B-40E8-94D2-DF46CFF35C13}">
      <dgm:prSet/>
      <dgm:spPr/>
      <dgm:t>
        <a:bodyPr/>
        <a:lstStyle/>
        <a:p>
          <a:endParaRPr lang="fr-FR"/>
        </a:p>
      </dgm:t>
    </dgm:pt>
    <dgm:pt modelId="{5AFC346C-E967-4261-9AA5-5344BCF6E439}" type="sibTrans" cxnId="{5100F2A6-DA8B-40E8-94D2-DF46CFF35C13}">
      <dgm:prSet/>
      <dgm:spPr/>
      <dgm:t>
        <a:bodyPr/>
        <a:lstStyle/>
        <a:p>
          <a:endParaRPr lang="fr-FR"/>
        </a:p>
      </dgm:t>
    </dgm:pt>
    <dgm:pt modelId="{8B48DFA3-3029-440A-B9D1-6BEE68704690}">
      <dgm:prSet phldrT="[Texte]"/>
      <dgm:spPr/>
      <dgm:t>
        <a:bodyPr/>
        <a:lstStyle/>
        <a:p>
          <a:r>
            <a:rPr lang="fr-FR" dirty="0" smtClean="0"/>
            <a:t>Gestion des événements</a:t>
          </a:r>
          <a:endParaRPr lang="fr-FR" dirty="0"/>
        </a:p>
      </dgm:t>
    </dgm:pt>
    <dgm:pt modelId="{FF679256-41F7-4107-9248-E1A61131015B}" type="parTrans" cxnId="{2297DFAA-F816-4C42-9994-2A26C519575C}">
      <dgm:prSet/>
      <dgm:spPr/>
      <dgm:t>
        <a:bodyPr/>
        <a:lstStyle/>
        <a:p>
          <a:endParaRPr lang="fr-FR"/>
        </a:p>
      </dgm:t>
    </dgm:pt>
    <dgm:pt modelId="{8D0DA432-BC4B-4BD2-AC39-C01084AF1FDF}" type="sibTrans" cxnId="{2297DFAA-F816-4C42-9994-2A26C519575C}">
      <dgm:prSet/>
      <dgm:spPr/>
      <dgm:t>
        <a:bodyPr/>
        <a:lstStyle/>
        <a:p>
          <a:endParaRPr lang="fr-FR"/>
        </a:p>
      </dgm:t>
    </dgm:pt>
    <dgm:pt modelId="{EDDC02BB-C87D-42CC-A819-91C72D643EB0}">
      <dgm:prSet phldrT="[Texte]"/>
      <dgm:spPr/>
      <dgm:t>
        <a:bodyPr/>
        <a:lstStyle/>
        <a:p>
          <a:r>
            <a:rPr lang="fr-FR" dirty="0" smtClean="0"/>
            <a:t>Rendu</a:t>
          </a:r>
          <a:endParaRPr lang="fr-FR" dirty="0"/>
        </a:p>
      </dgm:t>
    </dgm:pt>
    <dgm:pt modelId="{104F4D8C-1873-464A-819B-DDBBBAF399A2}" type="parTrans" cxnId="{70B4BFBA-CF2B-4967-9CF8-34D0B7184513}">
      <dgm:prSet/>
      <dgm:spPr/>
      <dgm:t>
        <a:bodyPr/>
        <a:lstStyle/>
        <a:p>
          <a:endParaRPr lang="fr-FR"/>
        </a:p>
      </dgm:t>
    </dgm:pt>
    <dgm:pt modelId="{011C4055-CBE1-42E6-876F-106B5A3A46F5}" type="sibTrans" cxnId="{70B4BFBA-CF2B-4967-9CF8-34D0B7184513}">
      <dgm:prSet/>
      <dgm:spPr/>
      <dgm:t>
        <a:bodyPr/>
        <a:lstStyle/>
        <a:p>
          <a:endParaRPr lang="fr-FR"/>
        </a:p>
      </dgm:t>
    </dgm:pt>
    <dgm:pt modelId="{B3A96F4E-0775-4A27-B5B6-FB09FB6A9A33}">
      <dgm:prSet phldrT="[Texte]"/>
      <dgm:spPr/>
      <dgm:t>
        <a:bodyPr/>
        <a:lstStyle/>
        <a:p>
          <a:r>
            <a:rPr lang="fr-FR" dirty="0" smtClean="0"/>
            <a:t>Déchargement</a:t>
          </a:r>
          <a:endParaRPr lang="fr-FR" dirty="0"/>
        </a:p>
      </dgm:t>
    </dgm:pt>
    <dgm:pt modelId="{2E0F24AD-19C7-4578-84AA-54F146C96857}" type="parTrans" cxnId="{E1054F88-6650-446B-9DD4-1A7ECCB1B028}">
      <dgm:prSet/>
      <dgm:spPr/>
      <dgm:t>
        <a:bodyPr/>
        <a:lstStyle/>
        <a:p>
          <a:endParaRPr lang="fr-FR"/>
        </a:p>
      </dgm:t>
    </dgm:pt>
    <dgm:pt modelId="{317D1946-E64B-4CCB-ADA0-D492353D34DF}" type="sibTrans" cxnId="{E1054F88-6650-446B-9DD4-1A7ECCB1B028}">
      <dgm:prSet/>
      <dgm:spPr/>
      <dgm:t>
        <a:bodyPr/>
        <a:lstStyle/>
        <a:p>
          <a:endParaRPr lang="fr-FR"/>
        </a:p>
      </dgm:t>
    </dgm:pt>
    <dgm:pt modelId="{9BF6276E-8E0B-4691-94A1-BC53B77063F1}" type="pres">
      <dgm:prSet presAssocID="{267C5D49-ECD4-4A3B-9C34-9577EE82F7C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B6467C5-93E6-41D4-A3E1-30F9C50BA634}" type="pres">
      <dgm:prSet presAssocID="{209F65CF-0C33-40A5-B994-57B267F15BE9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951D073-4702-4F06-896B-DD47B94EFBE6}" type="pres">
      <dgm:prSet presAssocID="{4D28027E-74EC-449A-8F7F-91E020392A4D}" presName="sibTrans" presStyleLbl="sibTrans2D1" presStyleIdx="0" presStyleCnt="7"/>
      <dgm:spPr/>
      <dgm:t>
        <a:bodyPr/>
        <a:lstStyle/>
        <a:p>
          <a:endParaRPr lang="fr-FR"/>
        </a:p>
      </dgm:t>
    </dgm:pt>
    <dgm:pt modelId="{3814148C-8298-48D5-AB0C-9B88BDBE92B0}" type="pres">
      <dgm:prSet presAssocID="{4D28027E-74EC-449A-8F7F-91E020392A4D}" presName="connectorText" presStyleLbl="sibTrans2D1" presStyleIdx="0" presStyleCnt="7"/>
      <dgm:spPr/>
      <dgm:t>
        <a:bodyPr/>
        <a:lstStyle/>
        <a:p>
          <a:endParaRPr lang="fr-FR"/>
        </a:p>
      </dgm:t>
    </dgm:pt>
    <dgm:pt modelId="{F2936454-5944-46E1-927A-46175855A149}" type="pres">
      <dgm:prSet presAssocID="{784E53F8-DB26-4356-8720-253CC22C9A87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5814A41-D61D-4343-8E05-577AA109B157}" type="pres">
      <dgm:prSet presAssocID="{8CB062CC-AA96-4C09-ABAF-BBDA5AAC67E6}" presName="sibTrans" presStyleLbl="sibTrans2D1" presStyleIdx="1" presStyleCnt="7"/>
      <dgm:spPr/>
      <dgm:t>
        <a:bodyPr/>
        <a:lstStyle/>
        <a:p>
          <a:endParaRPr lang="fr-FR"/>
        </a:p>
      </dgm:t>
    </dgm:pt>
    <dgm:pt modelId="{4D3A60B1-FAC3-42D8-8FEA-D4CD962EBBA0}" type="pres">
      <dgm:prSet presAssocID="{8CB062CC-AA96-4C09-ABAF-BBDA5AAC67E6}" presName="connectorText" presStyleLbl="sibTrans2D1" presStyleIdx="1" presStyleCnt="7"/>
      <dgm:spPr/>
      <dgm:t>
        <a:bodyPr/>
        <a:lstStyle/>
        <a:p>
          <a:endParaRPr lang="fr-FR"/>
        </a:p>
      </dgm:t>
    </dgm:pt>
    <dgm:pt modelId="{3140B8D6-E71B-4A27-B301-9EAAB879B57C}" type="pres">
      <dgm:prSet presAssocID="{7235BBE5-C1CB-44E7-A7C6-5DD933981DFC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6E81A53-C498-4075-9F47-C5C0ACF65208}" type="pres">
      <dgm:prSet presAssocID="{6C0CA702-37D9-4CE9-B2F1-F64FBA92161E}" presName="sibTrans" presStyleLbl="sibTrans2D1" presStyleIdx="2" presStyleCnt="7"/>
      <dgm:spPr/>
      <dgm:t>
        <a:bodyPr/>
        <a:lstStyle/>
        <a:p>
          <a:endParaRPr lang="fr-FR"/>
        </a:p>
      </dgm:t>
    </dgm:pt>
    <dgm:pt modelId="{0893BF05-619A-4E81-A124-A922CA3E2674}" type="pres">
      <dgm:prSet presAssocID="{6C0CA702-37D9-4CE9-B2F1-F64FBA92161E}" presName="connectorText" presStyleLbl="sibTrans2D1" presStyleIdx="2" presStyleCnt="7"/>
      <dgm:spPr/>
      <dgm:t>
        <a:bodyPr/>
        <a:lstStyle/>
        <a:p>
          <a:endParaRPr lang="fr-FR"/>
        </a:p>
      </dgm:t>
    </dgm:pt>
    <dgm:pt modelId="{D8BBA264-17DB-4E92-9E83-16170947965A}" type="pres">
      <dgm:prSet presAssocID="{3F64E9A7-485C-49A0-BB3D-38F4BF514810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D6DC642-E850-484C-8396-67950FCEFB59}" type="pres">
      <dgm:prSet presAssocID="{656346AD-AF71-461B-9B3E-AF01DFA469AF}" presName="sibTrans" presStyleLbl="sibTrans2D1" presStyleIdx="3" presStyleCnt="7"/>
      <dgm:spPr/>
      <dgm:t>
        <a:bodyPr/>
        <a:lstStyle/>
        <a:p>
          <a:endParaRPr lang="fr-FR"/>
        </a:p>
      </dgm:t>
    </dgm:pt>
    <dgm:pt modelId="{EECF6BBB-6C42-426F-A6DC-A91756F3CD27}" type="pres">
      <dgm:prSet presAssocID="{656346AD-AF71-461B-9B3E-AF01DFA469AF}" presName="connectorText" presStyleLbl="sibTrans2D1" presStyleIdx="3" presStyleCnt="7"/>
      <dgm:spPr/>
      <dgm:t>
        <a:bodyPr/>
        <a:lstStyle/>
        <a:p>
          <a:endParaRPr lang="fr-FR"/>
        </a:p>
      </dgm:t>
    </dgm:pt>
    <dgm:pt modelId="{DDF00990-F25F-42E9-AB5F-8EE171FDC06A}" type="pres">
      <dgm:prSet presAssocID="{00CF3087-4E78-4494-B062-A8BCFD38D433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E6D32A1-1FF1-4ED0-A52A-C1DABB4C2E92}" type="pres">
      <dgm:prSet presAssocID="{5AFC346C-E967-4261-9AA5-5344BCF6E439}" presName="sibTrans" presStyleLbl="sibTrans2D1" presStyleIdx="4" presStyleCnt="7"/>
      <dgm:spPr/>
      <dgm:t>
        <a:bodyPr/>
        <a:lstStyle/>
        <a:p>
          <a:endParaRPr lang="fr-FR"/>
        </a:p>
      </dgm:t>
    </dgm:pt>
    <dgm:pt modelId="{51D92CA4-A37E-433D-9AB2-7B5C3E138252}" type="pres">
      <dgm:prSet presAssocID="{5AFC346C-E967-4261-9AA5-5344BCF6E439}" presName="connectorText" presStyleLbl="sibTrans2D1" presStyleIdx="4" presStyleCnt="7"/>
      <dgm:spPr/>
      <dgm:t>
        <a:bodyPr/>
        <a:lstStyle/>
        <a:p>
          <a:endParaRPr lang="fr-FR"/>
        </a:p>
      </dgm:t>
    </dgm:pt>
    <dgm:pt modelId="{4BEFF316-87A9-4DF6-967D-C7BF5F60F110}" type="pres">
      <dgm:prSet presAssocID="{8B48DFA3-3029-440A-B9D1-6BEE68704690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3551BA4-8E47-49AC-B3FF-98DA6081CC8E}" type="pres">
      <dgm:prSet presAssocID="{8D0DA432-BC4B-4BD2-AC39-C01084AF1FDF}" presName="sibTrans" presStyleLbl="sibTrans2D1" presStyleIdx="5" presStyleCnt="7"/>
      <dgm:spPr/>
      <dgm:t>
        <a:bodyPr/>
        <a:lstStyle/>
        <a:p>
          <a:endParaRPr lang="fr-FR"/>
        </a:p>
      </dgm:t>
    </dgm:pt>
    <dgm:pt modelId="{5834740E-6823-4E3F-8333-ADD4993E458E}" type="pres">
      <dgm:prSet presAssocID="{8D0DA432-BC4B-4BD2-AC39-C01084AF1FDF}" presName="connectorText" presStyleLbl="sibTrans2D1" presStyleIdx="5" presStyleCnt="7"/>
      <dgm:spPr/>
      <dgm:t>
        <a:bodyPr/>
        <a:lstStyle/>
        <a:p>
          <a:endParaRPr lang="fr-FR"/>
        </a:p>
      </dgm:t>
    </dgm:pt>
    <dgm:pt modelId="{C8F1F86F-09E1-42F3-89CA-5BDE7808DF65}" type="pres">
      <dgm:prSet presAssocID="{EDDC02BB-C87D-42CC-A819-91C72D643EB0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D85D625-EA95-45BB-AB4F-31DE9F2D47AD}" type="pres">
      <dgm:prSet presAssocID="{011C4055-CBE1-42E6-876F-106B5A3A46F5}" presName="sibTrans" presStyleLbl="sibTrans2D1" presStyleIdx="6" presStyleCnt="7"/>
      <dgm:spPr/>
      <dgm:t>
        <a:bodyPr/>
        <a:lstStyle/>
        <a:p>
          <a:endParaRPr lang="fr-FR"/>
        </a:p>
      </dgm:t>
    </dgm:pt>
    <dgm:pt modelId="{09EA52A8-E56A-411C-914E-238619AF2FB7}" type="pres">
      <dgm:prSet presAssocID="{011C4055-CBE1-42E6-876F-106B5A3A46F5}" presName="connectorText" presStyleLbl="sibTrans2D1" presStyleIdx="6" presStyleCnt="7"/>
      <dgm:spPr/>
      <dgm:t>
        <a:bodyPr/>
        <a:lstStyle/>
        <a:p>
          <a:endParaRPr lang="fr-FR"/>
        </a:p>
      </dgm:t>
    </dgm:pt>
    <dgm:pt modelId="{E86D8491-5F8A-431B-97CF-34552126873D}" type="pres">
      <dgm:prSet presAssocID="{B3A96F4E-0775-4A27-B5B6-FB09FB6A9A33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C0C5073-CA00-4A81-8653-FB8101D37637}" type="presOf" srcId="{209F65CF-0C33-40A5-B994-57B267F15BE9}" destId="{FB6467C5-93E6-41D4-A3E1-30F9C50BA634}" srcOrd="0" destOrd="0" presId="urn:microsoft.com/office/officeart/2005/8/layout/process5"/>
    <dgm:cxn modelId="{08ED52A1-3320-471C-BE8B-80F529981C7A}" type="presOf" srcId="{8B48DFA3-3029-440A-B9D1-6BEE68704690}" destId="{4BEFF316-87A9-4DF6-967D-C7BF5F60F110}" srcOrd="0" destOrd="0" presId="urn:microsoft.com/office/officeart/2005/8/layout/process5"/>
    <dgm:cxn modelId="{38C17C4F-F03A-4BCB-A40A-7439AADFDAA0}" srcId="{267C5D49-ECD4-4A3B-9C34-9577EE82F7C4}" destId="{3F64E9A7-485C-49A0-BB3D-38F4BF514810}" srcOrd="3" destOrd="0" parTransId="{47857A34-40B3-4FA1-B313-7EE6C520508E}" sibTransId="{656346AD-AF71-461B-9B3E-AF01DFA469AF}"/>
    <dgm:cxn modelId="{0BB0F3EA-2CA9-42D7-BDB9-88C45ED339CE}" type="presOf" srcId="{5AFC346C-E967-4261-9AA5-5344BCF6E439}" destId="{51D92CA4-A37E-433D-9AB2-7B5C3E138252}" srcOrd="1" destOrd="0" presId="urn:microsoft.com/office/officeart/2005/8/layout/process5"/>
    <dgm:cxn modelId="{4D64EEE1-B61B-43C0-875B-C823EFE9D824}" type="presOf" srcId="{EDDC02BB-C87D-42CC-A819-91C72D643EB0}" destId="{C8F1F86F-09E1-42F3-89CA-5BDE7808DF65}" srcOrd="0" destOrd="0" presId="urn:microsoft.com/office/officeart/2005/8/layout/process5"/>
    <dgm:cxn modelId="{719F6410-CD0B-466E-B9CD-D9335D2B963B}" type="presOf" srcId="{011C4055-CBE1-42E6-876F-106B5A3A46F5}" destId="{1D85D625-EA95-45BB-AB4F-31DE9F2D47AD}" srcOrd="0" destOrd="0" presId="urn:microsoft.com/office/officeart/2005/8/layout/process5"/>
    <dgm:cxn modelId="{69AB25EF-CC2F-4CE1-8DF3-6A7037CDF4CC}" type="presOf" srcId="{B3A96F4E-0775-4A27-B5B6-FB09FB6A9A33}" destId="{E86D8491-5F8A-431B-97CF-34552126873D}" srcOrd="0" destOrd="0" presId="urn:microsoft.com/office/officeart/2005/8/layout/process5"/>
    <dgm:cxn modelId="{9CCEDC5A-3AFA-48F9-9214-DE85CBDFC4AE}" type="presOf" srcId="{5AFC346C-E967-4261-9AA5-5344BCF6E439}" destId="{1E6D32A1-1FF1-4ED0-A52A-C1DABB4C2E92}" srcOrd="0" destOrd="0" presId="urn:microsoft.com/office/officeart/2005/8/layout/process5"/>
    <dgm:cxn modelId="{85DB6E50-6179-4A15-A3BA-203AB3CBDB0D}" type="presOf" srcId="{4D28027E-74EC-449A-8F7F-91E020392A4D}" destId="{3814148C-8298-48D5-AB0C-9B88BDBE92B0}" srcOrd="1" destOrd="0" presId="urn:microsoft.com/office/officeart/2005/8/layout/process5"/>
    <dgm:cxn modelId="{59C3B6DF-0943-40CC-ADD3-9A11A8138056}" srcId="{267C5D49-ECD4-4A3B-9C34-9577EE82F7C4}" destId="{7235BBE5-C1CB-44E7-A7C6-5DD933981DFC}" srcOrd="2" destOrd="0" parTransId="{4A90DF19-2D29-4D23-A76B-FF9D8416F8CA}" sibTransId="{6C0CA702-37D9-4CE9-B2F1-F64FBA92161E}"/>
    <dgm:cxn modelId="{253222E4-FEDA-4ABA-807F-1ED1D8EE24C6}" type="presOf" srcId="{656346AD-AF71-461B-9B3E-AF01DFA469AF}" destId="{CD6DC642-E850-484C-8396-67950FCEFB59}" srcOrd="0" destOrd="0" presId="urn:microsoft.com/office/officeart/2005/8/layout/process5"/>
    <dgm:cxn modelId="{AC8EF25D-9A75-4CFF-964C-F1098E609BA4}" type="presOf" srcId="{8CB062CC-AA96-4C09-ABAF-BBDA5AAC67E6}" destId="{4D3A60B1-FAC3-42D8-8FEA-D4CD962EBBA0}" srcOrd="1" destOrd="0" presId="urn:microsoft.com/office/officeart/2005/8/layout/process5"/>
    <dgm:cxn modelId="{2297DFAA-F816-4C42-9994-2A26C519575C}" srcId="{267C5D49-ECD4-4A3B-9C34-9577EE82F7C4}" destId="{8B48DFA3-3029-440A-B9D1-6BEE68704690}" srcOrd="5" destOrd="0" parTransId="{FF679256-41F7-4107-9248-E1A61131015B}" sibTransId="{8D0DA432-BC4B-4BD2-AC39-C01084AF1FDF}"/>
    <dgm:cxn modelId="{DADDDB95-7DDA-4F1D-BFDB-28AA5D4C78DE}" type="presOf" srcId="{6C0CA702-37D9-4CE9-B2F1-F64FBA92161E}" destId="{0893BF05-619A-4E81-A124-A922CA3E2674}" srcOrd="1" destOrd="0" presId="urn:microsoft.com/office/officeart/2005/8/layout/process5"/>
    <dgm:cxn modelId="{C774F1FA-93D9-4084-801E-37D7EC842FC5}" srcId="{267C5D49-ECD4-4A3B-9C34-9577EE82F7C4}" destId="{209F65CF-0C33-40A5-B994-57B267F15BE9}" srcOrd="0" destOrd="0" parTransId="{A913F59C-9266-4891-97B0-11A8AC7BA37E}" sibTransId="{4D28027E-74EC-449A-8F7F-91E020392A4D}"/>
    <dgm:cxn modelId="{9B70482E-0895-4F1D-B248-7A820F567B0B}" type="presOf" srcId="{784E53F8-DB26-4356-8720-253CC22C9A87}" destId="{F2936454-5944-46E1-927A-46175855A149}" srcOrd="0" destOrd="0" presId="urn:microsoft.com/office/officeart/2005/8/layout/process5"/>
    <dgm:cxn modelId="{E1054F88-6650-446B-9DD4-1A7ECCB1B028}" srcId="{267C5D49-ECD4-4A3B-9C34-9577EE82F7C4}" destId="{B3A96F4E-0775-4A27-B5B6-FB09FB6A9A33}" srcOrd="7" destOrd="0" parTransId="{2E0F24AD-19C7-4578-84AA-54F146C96857}" sibTransId="{317D1946-E64B-4CCB-ADA0-D492353D34DF}"/>
    <dgm:cxn modelId="{FF124D04-6498-489A-9978-28E76241655B}" type="presOf" srcId="{011C4055-CBE1-42E6-876F-106B5A3A46F5}" destId="{09EA52A8-E56A-411C-914E-238619AF2FB7}" srcOrd="1" destOrd="0" presId="urn:microsoft.com/office/officeart/2005/8/layout/process5"/>
    <dgm:cxn modelId="{277B05A6-06FF-4552-9AB4-0BCC3DDE3306}" type="presOf" srcId="{267C5D49-ECD4-4A3B-9C34-9577EE82F7C4}" destId="{9BF6276E-8E0B-4691-94A1-BC53B77063F1}" srcOrd="0" destOrd="0" presId="urn:microsoft.com/office/officeart/2005/8/layout/process5"/>
    <dgm:cxn modelId="{4968C88D-55AD-460E-9141-361BCEE75255}" type="presOf" srcId="{656346AD-AF71-461B-9B3E-AF01DFA469AF}" destId="{EECF6BBB-6C42-426F-A6DC-A91756F3CD27}" srcOrd="1" destOrd="0" presId="urn:microsoft.com/office/officeart/2005/8/layout/process5"/>
    <dgm:cxn modelId="{F51F3032-82AA-47B4-BA74-23BBDD60671E}" type="presOf" srcId="{8D0DA432-BC4B-4BD2-AC39-C01084AF1FDF}" destId="{43551BA4-8E47-49AC-B3FF-98DA6081CC8E}" srcOrd="0" destOrd="0" presId="urn:microsoft.com/office/officeart/2005/8/layout/process5"/>
    <dgm:cxn modelId="{30697526-F946-44A6-9950-089EF29427B7}" srcId="{267C5D49-ECD4-4A3B-9C34-9577EE82F7C4}" destId="{784E53F8-DB26-4356-8720-253CC22C9A87}" srcOrd="1" destOrd="0" parTransId="{0DD0FA0B-B99D-46CC-9311-FF35B10E2503}" sibTransId="{8CB062CC-AA96-4C09-ABAF-BBDA5AAC67E6}"/>
    <dgm:cxn modelId="{A20934AC-2F09-4512-B9AE-CB0527B39747}" type="presOf" srcId="{00CF3087-4E78-4494-B062-A8BCFD38D433}" destId="{DDF00990-F25F-42E9-AB5F-8EE171FDC06A}" srcOrd="0" destOrd="0" presId="urn:microsoft.com/office/officeart/2005/8/layout/process5"/>
    <dgm:cxn modelId="{70F56189-362A-4895-B5DB-D6D7BF228BC5}" type="presOf" srcId="{8D0DA432-BC4B-4BD2-AC39-C01084AF1FDF}" destId="{5834740E-6823-4E3F-8333-ADD4993E458E}" srcOrd="1" destOrd="0" presId="urn:microsoft.com/office/officeart/2005/8/layout/process5"/>
    <dgm:cxn modelId="{70B4BFBA-CF2B-4967-9CF8-34D0B7184513}" srcId="{267C5D49-ECD4-4A3B-9C34-9577EE82F7C4}" destId="{EDDC02BB-C87D-42CC-A819-91C72D643EB0}" srcOrd="6" destOrd="0" parTransId="{104F4D8C-1873-464A-819B-DDBBBAF399A2}" sibTransId="{011C4055-CBE1-42E6-876F-106B5A3A46F5}"/>
    <dgm:cxn modelId="{B68C8F7C-BEE3-43A9-8DEA-D816759297E6}" type="presOf" srcId="{7235BBE5-C1CB-44E7-A7C6-5DD933981DFC}" destId="{3140B8D6-E71B-4A27-B301-9EAAB879B57C}" srcOrd="0" destOrd="0" presId="urn:microsoft.com/office/officeart/2005/8/layout/process5"/>
    <dgm:cxn modelId="{E641040D-FB8E-4C45-B276-E9D0986B55C8}" type="presOf" srcId="{4D28027E-74EC-449A-8F7F-91E020392A4D}" destId="{3951D073-4702-4F06-896B-DD47B94EFBE6}" srcOrd="0" destOrd="0" presId="urn:microsoft.com/office/officeart/2005/8/layout/process5"/>
    <dgm:cxn modelId="{E3B6A9AF-AA00-41E6-8817-542E762205F8}" type="presOf" srcId="{8CB062CC-AA96-4C09-ABAF-BBDA5AAC67E6}" destId="{65814A41-D61D-4343-8E05-577AA109B157}" srcOrd="0" destOrd="0" presId="urn:microsoft.com/office/officeart/2005/8/layout/process5"/>
    <dgm:cxn modelId="{7171C110-05AF-4BBF-A127-8C329397A34A}" type="presOf" srcId="{6C0CA702-37D9-4CE9-B2F1-F64FBA92161E}" destId="{B6E81A53-C498-4075-9F47-C5C0ACF65208}" srcOrd="0" destOrd="0" presId="urn:microsoft.com/office/officeart/2005/8/layout/process5"/>
    <dgm:cxn modelId="{ACE9D711-3D9F-46A5-B4EE-7D0E078CD57A}" type="presOf" srcId="{3F64E9A7-485C-49A0-BB3D-38F4BF514810}" destId="{D8BBA264-17DB-4E92-9E83-16170947965A}" srcOrd="0" destOrd="0" presId="urn:microsoft.com/office/officeart/2005/8/layout/process5"/>
    <dgm:cxn modelId="{5100F2A6-DA8B-40E8-94D2-DF46CFF35C13}" srcId="{267C5D49-ECD4-4A3B-9C34-9577EE82F7C4}" destId="{00CF3087-4E78-4494-B062-A8BCFD38D433}" srcOrd="4" destOrd="0" parTransId="{A40E2CC0-ACD7-4EDF-944C-48BA11FFE1EE}" sibTransId="{5AFC346C-E967-4261-9AA5-5344BCF6E439}"/>
    <dgm:cxn modelId="{660D849E-B14E-4723-810A-4EF529260836}" type="presParOf" srcId="{9BF6276E-8E0B-4691-94A1-BC53B77063F1}" destId="{FB6467C5-93E6-41D4-A3E1-30F9C50BA634}" srcOrd="0" destOrd="0" presId="urn:microsoft.com/office/officeart/2005/8/layout/process5"/>
    <dgm:cxn modelId="{DD6FD737-B581-4326-88D3-ACFF34448DAA}" type="presParOf" srcId="{9BF6276E-8E0B-4691-94A1-BC53B77063F1}" destId="{3951D073-4702-4F06-896B-DD47B94EFBE6}" srcOrd="1" destOrd="0" presId="urn:microsoft.com/office/officeart/2005/8/layout/process5"/>
    <dgm:cxn modelId="{D26FC0CE-5D7F-4222-948A-1BA702E05A7A}" type="presParOf" srcId="{3951D073-4702-4F06-896B-DD47B94EFBE6}" destId="{3814148C-8298-48D5-AB0C-9B88BDBE92B0}" srcOrd="0" destOrd="0" presId="urn:microsoft.com/office/officeart/2005/8/layout/process5"/>
    <dgm:cxn modelId="{501363FF-8F37-4C3F-A9D8-9E0E6ABA857D}" type="presParOf" srcId="{9BF6276E-8E0B-4691-94A1-BC53B77063F1}" destId="{F2936454-5944-46E1-927A-46175855A149}" srcOrd="2" destOrd="0" presId="urn:microsoft.com/office/officeart/2005/8/layout/process5"/>
    <dgm:cxn modelId="{C425E634-4569-410B-86F7-7F104E76C191}" type="presParOf" srcId="{9BF6276E-8E0B-4691-94A1-BC53B77063F1}" destId="{65814A41-D61D-4343-8E05-577AA109B157}" srcOrd="3" destOrd="0" presId="urn:microsoft.com/office/officeart/2005/8/layout/process5"/>
    <dgm:cxn modelId="{6124BE6C-C00E-4C98-A7C2-672F7FC1451F}" type="presParOf" srcId="{65814A41-D61D-4343-8E05-577AA109B157}" destId="{4D3A60B1-FAC3-42D8-8FEA-D4CD962EBBA0}" srcOrd="0" destOrd="0" presId="urn:microsoft.com/office/officeart/2005/8/layout/process5"/>
    <dgm:cxn modelId="{B944177B-8FB0-452B-8190-AF0E7269B102}" type="presParOf" srcId="{9BF6276E-8E0B-4691-94A1-BC53B77063F1}" destId="{3140B8D6-E71B-4A27-B301-9EAAB879B57C}" srcOrd="4" destOrd="0" presId="urn:microsoft.com/office/officeart/2005/8/layout/process5"/>
    <dgm:cxn modelId="{6721385C-4B5C-4A5A-96AB-E533C6487FE4}" type="presParOf" srcId="{9BF6276E-8E0B-4691-94A1-BC53B77063F1}" destId="{B6E81A53-C498-4075-9F47-C5C0ACF65208}" srcOrd="5" destOrd="0" presId="urn:microsoft.com/office/officeart/2005/8/layout/process5"/>
    <dgm:cxn modelId="{4E55C59D-92C7-4BB3-93C3-AA33776FAA57}" type="presParOf" srcId="{B6E81A53-C498-4075-9F47-C5C0ACF65208}" destId="{0893BF05-619A-4E81-A124-A922CA3E2674}" srcOrd="0" destOrd="0" presId="urn:microsoft.com/office/officeart/2005/8/layout/process5"/>
    <dgm:cxn modelId="{B3C1BDE5-4129-4057-AB65-ADBAE6028316}" type="presParOf" srcId="{9BF6276E-8E0B-4691-94A1-BC53B77063F1}" destId="{D8BBA264-17DB-4E92-9E83-16170947965A}" srcOrd="6" destOrd="0" presId="urn:microsoft.com/office/officeart/2005/8/layout/process5"/>
    <dgm:cxn modelId="{E671F0E4-9C6B-4635-823A-5851343FBDA5}" type="presParOf" srcId="{9BF6276E-8E0B-4691-94A1-BC53B77063F1}" destId="{CD6DC642-E850-484C-8396-67950FCEFB59}" srcOrd="7" destOrd="0" presId="urn:microsoft.com/office/officeart/2005/8/layout/process5"/>
    <dgm:cxn modelId="{FA19D11E-2DB4-4EC1-9442-3D5358C0B159}" type="presParOf" srcId="{CD6DC642-E850-484C-8396-67950FCEFB59}" destId="{EECF6BBB-6C42-426F-A6DC-A91756F3CD27}" srcOrd="0" destOrd="0" presId="urn:microsoft.com/office/officeart/2005/8/layout/process5"/>
    <dgm:cxn modelId="{DC0FA8FC-6005-4E6F-A215-3D36A3917CEE}" type="presParOf" srcId="{9BF6276E-8E0B-4691-94A1-BC53B77063F1}" destId="{DDF00990-F25F-42E9-AB5F-8EE171FDC06A}" srcOrd="8" destOrd="0" presId="urn:microsoft.com/office/officeart/2005/8/layout/process5"/>
    <dgm:cxn modelId="{6A2CF849-41CF-404A-BAED-CCB970F2BA7E}" type="presParOf" srcId="{9BF6276E-8E0B-4691-94A1-BC53B77063F1}" destId="{1E6D32A1-1FF1-4ED0-A52A-C1DABB4C2E92}" srcOrd="9" destOrd="0" presId="urn:microsoft.com/office/officeart/2005/8/layout/process5"/>
    <dgm:cxn modelId="{DC3F79C0-4A4E-48E8-8B99-DE8D6C878721}" type="presParOf" srcId="{1E6D32A1-1FF1-4ED0-A52A-C1DABB4C2E92}" destId="{51D92CA4-A37E-433D-9AB2-7B5C3E138252}" srcOrd="0" destOrd="0" presId="urn:microsoft.com/office/officeart/2005/8/layout/process5"/>
    <dgm:cxn modelId="{EAF196CB-61F2-401B-AC5F-D80227164EA8}" type="presParOf" srcId="{9BF6276E-8E0B-4691-94A1-BC53B77063F1}" destId="{4BEFF316-87A9-4DF6-967D-C7BF5F60F110}" srcOrd="10" destOrd="0" presId="urn:microsoft.com/office/officeart/2005/8/layout/process5"/>
    <dgm:cxn modelId="{C22866FB-E3B7-40DA-9865-6CE1C4AC2D6F}" type="presParOf" srcId="{9BF6276E-8E0B-4691-94A1-BC53B77063F1}" destId="{43551BA4-8E47-49AC-B3FF-98DA6081CC8E}" srcOrd="11" destOrd="0" presId="urn:microsoft.com/office/officeart/2005/8/layout/process5"/>
    <dgm:cxn modelId="{36414095-C453-430E-A7B7-1A490325AEBA}" type="presParOf" srcId="{43551BA4-8E47-49AC-B3FF-98DA6081CC8E}" destId="{5834740E-6823-4E3F-8333-ADD4993E458E}" srcOrd="0" destOrd="0" presId="urn:microsoft.com/office/officeart/2005/8/layout/process5"/>
    <dgm:cxn modelId="{88AD5C13-26D3-4F33-B60F-E3329F84704C}" type="presParOf" srcId="{9BF6276E-8E0B-4691-94A1-BC53B77063F1}" destId="{C8F1F86F-09E1-42F3-89CA-5BDE7808DF65}" srcOrd="12" destOrd="0" presId="urn:microsoft.com/office/officeart/2005/8/layout/process5"/>
    <dgm:cxn modelId="{65444924-894E-4EB3-9E11-29E302FA4995}" type="presParOf" srcId="{9BF6276E-8E0B-4691-94A1-BC53B77063F1}" destId="{1D85D625-EA95-45BB-AB4F-31DE9F2D47AD}" srcOrd="13" destOrd="0" presId="urn:microsoft.com/office/officeart/2005/8/layout/process5"/>
    <dgm:cxn modelId="{9D469691-4DE5-425C-89A1-243BD37BB9E6}" type="presParOf" srcId="{1D85D625-EA95-45BB-AB4F-31DE9F2D47AD}" destId="{09EA52A8-E56A-411C-914E-238619AF2FB7}" srcOrd="0" destOrd="0" presId="urn:microsoft.com/office/officeart/2005/8/layout/process5"/>
    <dgm:cxn modelId="{20AD5A14-6FDA-45B7-A292-78B011DBFB1B}" type="presParOf" srcId="{9BF6276E-8E0B-4691-94A1-BC53B77063F1}" destId="{E86D8491-5F8A-431B-97CF-34552126873D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96330A-763A-428B-9CA3-6FEA277A8D0A}" type="doc">
      <dgm:prSet loTypeId="urn:microsoft.com/office/officeart/2005/8/layout/bProcess3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AA15F5CA-CC2E-460E-9CB0-9DAB7925A314}">
      <dgm:prSet phldrT="[Texte]"/>
      <dgm:spPr/>
      <dgm:t>
        <a:bodyPr/>
        <a:lstStyle/>
        <a:p>
          <a:r>
            <a:rPr lang="fr-FR" b="1" cap="none" spc="0" dirty="0" err="1" smtClean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PreInit</a:t>
          </a:r>
          <a:endParaRPr lang="fr-FR" b="1" cap="none" spc="0" dirty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5DA5EBC9-D77A-467D-A836-924698FA77D1}" type="parTrans" cxnId="{0AF083E9-E5F9-4FE0-9B48-2D4C088C53D2}">
      <dgm:prSet/>
      <dgm:spPr/>
      <dgm:t>
        <a:bodyPr/>
        <a:lstStyle/>
        <a:p>
          <a:endParaRPr lang="fr-FR" b="1" cap="none" spc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8FE4E9FD-38AD-4B31-A837-479B9E19B116}" type="sibTrans" cxnId="{0AF083E9-E5F9-4FE0-9B48-2D4C088C53D2}">
      <dgm:prSet/>
      <dgm:spPr/>
      <dgm:t>
        <a:bodyPr/>
        <a:lstStyle/>
        <a:p>
          <a:endParaRPr lang="fr-FR" b="1" cap="none" spc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7D209B01-7BB2-426C-8386-67379DE41522}">
      <dgm:prSet phldrT="[Texte]"/>
      <dgm:spPr/>
      <dgm:t>
        <a:bodyPr/>
        <a:lstStyle/>
        <a:p>
          <a:r>
            <a:rPr lang="fr-FR" b="1" cap="none" spc="0" dirty="0" err="1" smtClean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Init</a:t>
          </a:r>
          <a:endParaRPr lang="fr-FR" b="1" cap="none" spc="0" dirty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3CC98F30-AE65-4291-AAB1-1915FA367924}" type="parTrans" cxnId="{B1F6884D-C278-453D-8C18-D72E0D2171E0}">
      <dgm:prSet/>
      <dgm:spPr/>
      <dgm:t>
        <a:bodyPr/>
        <a:lstStyle/>
        <a:p>
          <a:endParaRPr lang="fr-FR" b="1" cap="none" spc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CE221717-8D48-40E5-A209-594A8622F6B2}" type="sibTrans" cxnId="{B1F6884D-C278-453D-8C18-D72E0D2171E0}">
      <dgm:prSet/>
      <dgm:spPr/>
      <dgm:t>
        <a:bodyPr/>
        <a:lstStyle/>
        <a:p>
          <a:endParaRPr lang="fr-FR" b="1" cap="none" spc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AE2C070D-0C37-4B24-85C2-92E158010F5F}">
      <dgm:prSet phldrT="[Texte]"/>
      <dgm:spPr/>
      <dgm:t>
        <a:bodyPr/>
        <a:lstStyle/>
        <a:p>
          <a:r>
            <a:rPr lang="fr-FR" b="1" cap="none" spc="0" dirty="0" err="1" smtClean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InitComplete</a:t>
          </a:r>
          <a:endParaRPr lang="fr-FR" b="1" cap="none" spc="0" dirty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8B4E37D4-4B74-4EC0-9C0F-D855861A42EF}" type="parTrans" cxnId="{9966B2A0-EF17-4A5E-A6A3-2E33F15BF12C}">
      <dgm:prSet/>
      <dgm:spPr/>
      <dgm:t>
        <a:bodyPr/>
        <a:lstStyle/>
        <a:p>
          <a:endParaRPr lang="fr-FR" b="1" cap="none" spc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95407CD6-1AD5-41E1-B173-42D91BD98E0F}" type="sibTrans" cxnId="{9966B2A0-EF17-4A5E-A6A3-2E33F15BF12C}">
      <dgm:prSet/>
      <dgm:spPr/>
      <dgm:t>
        <a:bodyPr/>
        <a:lstStyle/>
        <a:p>
          <a:endParaRPr lang="fr-FR" b="1" cap="none" spc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CD378FBF-8E5E-4FED-BD66-F10236A5635C}">
      <dgm:prSet phldrT="[Texte]"/>
      <dgm:spPr/>
      <dgm:t>
        <a:bodyPr/>
        <a:lstStyle/>
        <a:p>
          <a:r>
            <a:rPr lang="fr-FR" b="1" cap="none" spc="0" dirty="0" err="1" smtClean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PreLoad</a:t>
          </a:r>
          <a:endParaRPr lang="fr-FR" b="1" cap="none" spc="0" dirty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40C61340-8421-4C8E-B838-823A70BA0596}" type="parTrans" cxnId="{EEEF4047-EEC3-4567-86B2-31EFF36E3620}">
      <dgm:prSet/>
      <dgm:spPr/>
      <dgm:t>
        <a:bodyPr/>
        <a:lstStyle/>
        <a:p>
          <a:endParaRPr lang="fr-FR" b="1" cap="none" spc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C83FAD34-DEB6-49D6-8E01-18B96A074EAF}" type="sibTrans" cxnId="{EEEF4047-EEC3-4567-86B2-31EFF36E3620}">
      <dgm:prSet/>
      <dgm:spPr/>
      <dgm:t>
        <a:bodyPr/>
        <a:lstStyle/>
        <a:p>
          <a:endParaRPr lang="fr-FR" b="1" cap="none" spc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0F6A6BBA-C066-483C-B3FE-7891CC914A7A}">
      <dgm:prSet phldrT="[Texte]"/>
      <dgm:spPr/>
      <dgm:t>
        <a:bodyPr/>
        <a:lstStyle/>
        <a:p>
          <a:r>
            <a:rPr lang="fr-FR" b="1" cap="none" spc="0" dirty="0" err="1" smtClean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Load</a:t>
          </a:r>
          <a:endParaRPr lang="fr-FR" b="1" cap="none" spc="0" dirty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4874C493-5BCA-4ABC-B91B-B114CF1DBA27}" type="parTrans" cxnId="{8E021FD7-051F-4EF9-BA22-1F9CAD699D74}">
      <dgm:prSet/>
      <dgm:spPr/>
      <dgm:t>
        <a:bodyPr/>
        <a:lstStyle/>
        <a:p>
          <a:endParaRPr lang="fr-FR" b="1" cap="none" spc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DA04D2E8-16FF-409F-BCF0-61ADCEE3C173}" type="sibTrans" cxnId="{8E021FD7-051F-4EF9-BA22-1F9CAD699D74}">
      <dgm:prSet/>
      <dgm:spPr/>
      <dgm:t>
        <a:bodyPr/>
        <a:lstStyle/>
        <a:p>
          <a:endParaRPr lang="fr-FR" b="1" cap="none" spc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B97E85DF-55FD-461E-85DD-580DBF5123DC}">
      <dgm:prSet phldrT="[Texte]"/>
      <dgm:spPr/>
      <dgm:t>
        <a:bodyPr/>
        <a:lstStyle/>
        <a:p>
          <a:r>
            <a:rPr lang="fr-FR" b="1" cap="none" spc="0" dirty="0" smtClean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Evénements de contrôle</a:t>
          </a:r>
          <a:endParaRPr lang="fr-FR" b="1" cap="none" spc="0" dirty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F142BC95-C667-4AD7-A1DB-8BF175D2B3FC}" type="parTrans" cxnId="{35F549CC-5DFE-417B-9064-561D38123C61}">
      <dgm:prSet/>
      <dgm:spPr/>
      <dgm:t>
        <a:bodyPr/>
        <a:lstStyle/>
        <a:p>
          <a:endParaRPr lang="fr-FR" b="1" cap="none" spc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4F9ED562-196F-4EAC-8BC6-1327593C03A0}" type="sibTrans" cxnId="{35F549CC-5DFE-417B-9064-561D38123C61}">
      <dgm:prSet/>
      <dgm:spPr/>
      <dgm:t>
        <a:bodyPr/>
        <a:lstStyle/>
        <a:p>
          <a:endParaRPr lang="fr-FR" b="1" cap="none" spc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0BFE31A7-0250-42F6-B9F5-69E7B01CE86F}">
      <dgm:prSet phldrT="[Texte]"/>
      <dgm:spPr/>
      <dgm:t>
        <a:bodyPr/>
        <a:lstStyle/>
        <a:p>
          <a:r>
            <a:rPr lang="fr-FR" b="1" cap="none" spc="0" dirty="0" err="1" smtClean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LoadComplete</a:t>
          </a:r>
          <a:endParaRPr lang="fr-FR" b="1" cap="none" spc="0" dirty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4E0D6860-20A3-4ADB-9981-711834AC8978}" type="parTrans" cxnId="{FC366A60-A9CA-4AF0-8727-D25C64D8B97B}">
      <dgm:prSet/>
      <dgm:spPr/>
      <dgm:t>
        <a:bodyPr/>
        <a:lstStyle/>
        <a:p>
          <a:endParaRPr lang="fr-FR" b="1" cap="none" spc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6C912C8A-15B4-48C5-82C1-7622AD5E25B5}" type="sibTrans" cxnId="{FC366A60-A9CA-4AF0-8727-D25C64D8B97B}">
      <dgm:prSet/>
      <dgm:spPr/>
      <dgm:t>
        <a:bodyPr/>
        <a:lstStyle/>
        <a:p>
          <a:endParaRPr lang="fr-FR" b="1" cap="none" spc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73034630-1F88-4112-8C51-BEF513759ADF}">
      <dgm:prSet phldrT="[Texte]"/>
      <dgm:spPr/>
      <dgm:t>
        <a:bodyPr/>
        <a:lstStyle/>
        <a:p>
          <a:r>
            <a:rPr lang="fr-FR" b="1" cap="none" spc="0" dirty="0" err="1" smtClean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PreRender</a:t>
          </a:r>
          <a:endParaRPr lang="fr-FR" b="1" cap="none" spc="0" dirty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E8EEE152-6BB4-4555-B6C5-D21F0E85C8AF}" type="parTrans" cxnId="{26DFC270-32CE-4939-9988-48B1896F18FA}">
      <dgm:prSet/>
      <dgm:spPr/>
      <dgm:t>
        <a:bodyPr/>
        <a:lstStyle/>
        <a:p>
          <a:endParaRPr lang="fr-FR" b="1" cap="none" spc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B7F03CCB-C141-4909-A824-04B37D36397E}" type="sibTrans" cxnId="{26DFC270-32CE-4939-9988-48B1896F18FA}">
      <dgm:prSet/>
      <dgm:spPr/>
      <dgm:t>
        <a:bodyPr/>
        <a:lstStyle/>
        <a:p>
          <a:endParaRPr lang="fr-FR" b="1" cap="none" spc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B3AF6D83-E3B2-45A2-9643-0E5242AB0075}">
      <dgm:prSet phldrT="[Texte]"/>
      <dgm:spPr/>
      <dgm:t>
        <a:bodyPr/>
        <a:lstStyle/>
        <a:p>
          <a:r>
            <a:rPr lang="fr-FR" b="1" cap="none" spc="0" dirty="0" err="1" smtClean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SaveStateComplete</a:t>
          </a:r>
          <a:endParaRPr lang="fr-FR" b="1" cap="none" spc="0" dirty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B806AB0D-F39C-4E88-91F5-1F9CE72890AC}" type="parTrans" cxnId="{16FB09AA-24E9-4DC6-AD00-27305AE6CC0B}">
      <dgm:prSet/>
      <dgm:spPr/>
      <dgm:t>
        <a:bodyPr/>
        <a:lstStyle/>
        <a:p>
          <a:endParaRPr lang="fr-FR" b="1" cap="none" spc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EC418E91-8CD0-4102-A78C-102A63775C3D}" type="sibTrans" cxnId="{16FB09AA-24E9-4DC6-AD00-27305AE6CC0B}">
      <dgm:prSet/>
      <dgm:spPr/>
      <dgm:t>
        <a:bodyPr/>
        <a:lstStyle/>
        <a:p>
          <a:endParaRPr lang="fr-FR" b="1" cap="none" spc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00CBF3CB-CDAC-4101-BCEA-BC2653AFAAED}">
      <dgm:prSet phldrT="[Texte]"/>
      <dgm:spPr/>
      <dgm:t>
        <a:bodyPr/>
        <a:lstStyle/>
        <a:p>
          <a:r>
            <a:rPr lang="fr-FR" b="1" cap="none" spc="0" dirty="0" err="1" smtClean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Render</a:t>
          </a:r>
          <a:endParaRPr lang="fr-FR" b="1" cap="none" spc="0" dirty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3A8DB5C0-E377-4ACE-8DAA-45914AF9F44D}" type="parTrans" cxnId="{687EAA11-DD27-4041-9572-C1722E7F43D2}">
      <dgm:prSet/>
      <dgm:spPr/>
      <dgm:t>
        <a:bodyPr/>
        <a:lstStyle/>
        <a:p>
          <a:endParaRPr lang="fr-FR" b="1" cap="none" spc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81036418-62DB-4DFB-9875-4BDDA00E61F2}" type="sibTrans" cxnId="{687EAA11-DD27-4041-9572-C1722E7F43D2}">
      <dgm:prSet/>
      <dgm:spPr/>
      <dgm:t>
        <a:bodyPr/>
        <a:lstStyle/>
        <a:p>
          <a:endParaRPr lang="fr-FR" b="1" cap="none" spc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55A214AE-A13B-4B73-AAB1-4C98BDF404AE}">
      <dgm:prSet phldrT="[Texte]"/>
      <dgm:spPr/>
      <dgm:t>
        <a:bodyPr/>
        <a:lstStyle/>
        <a:p>
          <a:r>
            <a:rPr lang="fr-FR" b="1" cap="none" spc="0" dirty="0" err="1" smtClean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Unload</a:t>
          </a:r>
          <a:endParaRPr lang="fr-FR" b="1" cap="none" spc="0" dirty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A6B5EFA0-0297-4C4A-A87E-52BFF2E748D3}" type="parTrans" cxnId="{EDC80AE2-86DE-4D5F-8D2B-679D26FADA9E}">
      <dgm:prSet/>
      <dgm:spPr/>
      <dgm:t>
        <a:bodyPr/>
        <a:lstStyle/>
        <a:p>
          <a:endParaRPr lang="fr-FR" b="1" cap="none" spc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A1CA2502-3F9C-4ECF-A925-C999C67DAEE9}" type="sibTrans" cxnId="{EDC80AE2-86DE-4D5F-8D2B-679D26FADA9E}">
      <dgm:prSet/>
      <dgm:spPr/>
      <dgm:t>
        <a:bodyPr/>
        <a:lstStyle/>
        <a:p>
          <a:endParaRPr lang="fr-FR" b="1" cap="none" spc="0">
            <a:ln w="12700">
              <a:noFill/>
              <a:prstDash val="solid"/>
            </a:ln>
            <a:solidFill>
              <a:schemeClr val="bg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1DCD5A84-BDA2-4D67-8C11-317105DDC3D6}" type="pres">
      <dgm:prSet presAssocID="{B596330A-763A-428B-9CA3-6FEA277A8D0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92DFDB5-E37F-48EC-9B02-F67661C5A0CB}" type="pres">
      <dgm:prSet presAssocID="{AA15F5CA-CC2E-460E-9CB0-9DAB7925A314}" presName="node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E93787A-4C97-4738-9596-DA1C7EF7D797}" type="pres">
      <dgm:prSet presAssocID="{8FE4E9FD-38AD-4B31-A837-479B9E19B116}" presName="sibTrans" presStyleLbl="sibTrans1D1" presStyleIdx="0" presStyleCnt="10"/>
      <dgm:spPr/>
      <dgm:t>
        <a:bodyPr/>
        <a:lstStyle/>
        <a:p>
          <a:endParaRPr lang="fr-FR"/>
        </a:p>
      </dgm:t>
    </dgm:pt>
    <dgm:pt modelId="{FDF29DBF-D7E5-43FF-8CB6-FA8FD6A1DE3B}" type="pres">
      <dgm:prSet presAssocID="{8FE4E9FD-38AD-4B31-A837-479B9E19B116}" presName="connectorText" presStyleLbl="sibTrans1D1" presStyleIdx="0" presStyleCnt="10"/>
      <dgm:spPr/>
      <dgm:t>
        <a:bodyPr/>
        <a:lstStyle/>
        <a:p>
          <a:endParaRPr lang="fr-FR"/>
        </a:p>
      </dgm:t>
    </dgm:pt>
    <dgm:pt modelId="{A445D14D-8F2D-44C0-B44A-ED37C002B80F}" type="pres">
      <dgm:prSet presAssocID="{7D209B01-7BB2-426C-8386-67379DE41522}" presName="node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9B78FC7-6352-489A-9A1E-93B57F2DC94F}" type="pres">
      <dgm:prSet presAssocID="{CE221717-8D48-40E5-A209-594A8622F6B2}" presName="sibTrans" presStyleLbl="sibTrans1D1" presStyleIdx="1" presStyleCnt="10"/>
      <dgm:spPr/>
      <dgm:t>
        <a:bodyPr/>
        <a:lstStyle/>
        <a:p>
          <a:endParaRPr lang="fr-FR"/>
        </a:p>
      </dgm:t>
    </dgm:pt>
    <dgm:pt modelId="{D0B7EAE6-D608-4692-BF88-668F25855293}" type="pres">
      <dgm:prSet presAssocID="{CE221717-8D48-40E5-A209-594A8622F6B2}" presName="connectorText" presStyleLbl="sibTrans1D1" presStyleIdx="1" presStyleCnt="10"/>
      <dgm:spPr/>
      <dgm:t>
        <a:bodyPr/>
        <a:lstStyle/>
        <a:p>
          <a:endParaRPr lang="fr-FR"/>
        </a:p>
      </dgm:t>
    </dgm:pt>
    <dgm:pt modelId="{7B0725AF-E327-4978-8DFE-0FEED1799372}" type="pres">
      <dgm:prSet presAssocID="{AE2C070D-0C37-4B24-85C2-92E158010F5F}" presName="node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7862FA0-4DEA-4881-BA7A-1C150A0E7DE2}" type="pres">
      <dgm:prSet presAssocID="{95407CD6-1AD5-41E1-B173-42D91BD98E0F}" presName="sibTrans" presStyleLbl="sibTrans1D1" presStyleIdx="2" presStyleCnt="10"/>
      <dgm:spPr/>
      <dgm:t>
        <a:bodyPr/>
        <a:lstStyle/>
        <a:p>
          <a:endParaRPr lang="fr-FR"/>
        </a:p>
      </dgm:t>
    </dgm:pt>
    <dgm:pt modelId="{4A68DF37-C3E0-4AE9-9636-723EB61783D2}" type="pres">
      <dgm:prSet presAssocID="{95407CD6-1AD5-41E1-B173-42D91BD98E0F}" presName="connectorText" presStyleLbl="sibTrans1D1" presStyleIdx="2" presStyleCnt="10"/>
      <dgm:spPr/>
      <dgm:t>
        <a:bodyPr/>
        <a:lstStyle/>
        <a:p>
          <a:endParaRPr lang="fr-FR"/>
        </a:p>
      </dgm:t>
    </dgm:pt>
    <dgm:pt modelId="{A6AC0D2D-EB36-464F-9B86-641CB3E48437}" type="pres">
      <dgm:prSet presAssocID="{CD378FBF-8E5E-4FED-BD66-F10236A5635C}" presName="node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391AEA5-B27B-4DA2-8056-FD8F1E13B84B}" type="pres">
      <dgm:prSet presAssocID="{C83FAD34-DEB6-49D6-8E01-18B96A074EAF}" presName="sibTrans" presStyleLbl="sibTrans1D1" presStyleIdx="3" presStyleCnt="10"/>
      <dgm:spPr/>
      <dgm:t>
        <a:bodyPr/>
        <a:lstStyle/>
        <a:p>
          <a:endParaRPr lang="fr-FR"/>
        </a:p>
      </dgm:t>
    </dgm:pt>
    <dgm:pt modelId="{779AB7DC-AE4E-4F7E-ABFD-9A9AAD4DCE99}" type="pres">
      <dgm:prSet presAssocID="{C83FAD34-DEB6-49D6-8E01-18B96A074EAF}" presName="connectorText" presStyleLbl="sibTrans1D1" presStyleIdx="3" presStyleCnt="10"/>
      <dgm:spPr/>
      <dgm:t>
        <a:bodyPr/>
        <a:lstStyle/>
        <a:p>
          <a:endParaRPr lang="fr-FR"/>
        </a:p>
      </dgm:t>
    </dgm:pt>
    <dgm:pt modelId="{595844C4-F375-4FD0-85CA-943AB5AA1DA2}" type="pres">
      <dgm:prSet presAssocID="{0F6A6BBA-C066-483C-B3FE-7891CC914A7A}" presName="node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96F796C-FB76-4CD5-80F1-9009600B4462}" type="pres">
      <dgm:prSet presAssocID="{DA04D2E8-16FF-409F-BCF0-61ADCEE3C173}" presName="sibTrans" presStyleLbl="sibTrans1D1" presStyleIdx="4" presStyleCnt="10"/>
      <dgm:spPr/>
      <dgm:t>
        <a:bodyPr/>
        <a:lstStyle/>
        <a:p>
          <a:endParaRPr lang="fr-FR"/>
        </a:p>
      </dgm:t>
    </dgm:pt>
    <dgm:pt modelId="{C9960DD0-263F-45A1-A398-6DE01F4293FF}" type="pres">
      <dgm:prSet presAssocID="{DA04D2E8-16FF-409F-BCF0-61ADCEE3C173}" presName="connectorText" presStyleLbl="sibTrans1D1" presStyleIdx="4" presStyleCnt="10"/>
      <dgm:spPr/>
      <dgm:t>
        <a:bodyPr/>
        <a:lstStyle/>
        <a:p>
          <a:endParaRPr lang="fr-FR"/>
        </a:p>
      </dgm:t>
    </dgm:pt>
    <dgm:pt modelId="{9CBF1C35-9A03-4FD9-BADA-E0650726FA32}" type="pres">
      <dgm:prSet presAssocID="{B97E85DF-55FD-461E-85DD-580DBF5123DC}" presName="node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8461C5-E782-43A0-9620-C434E703CC5D}" type="pres">
      <dgm:prSet presAssocID="{4F9ED562-196F-4EAC-8BC6-1327593C03A0}" presName="sibTrans" presStyleLbl="sibTrans1D1" presStyleIdx="5" presStyleCnt="10"/>
      <dgm:spPr/>
      <dgm:t>
        <a:bodyPr/>
        <a:lstStyle/>
        <a:p>
          <a:endParaRPr lang="fr-FR"/>
        </a:p>
      </dgm:t>
    </dgm:pt>
    <dgm:pt modelId="{EFF2403A-15DE-4C57-88F9-664D32A849C7}" type="pres">
      <dgm:prSet presAssocID="{4F9ED562-196F-4EAC-8BC6-1327593C03A0}" presName="connectorText" presStyleLbl="sibTrans1D1" presStyleIdx="5" presStyleCnt="10"/>
      <dgm:spPr/>
      <dgm:t>
        <a:bodyPr/>
        <a:lstStyle/>
        <a:p>
          <a:endParaRPr lang="fr-FR"/>
        </a:p>
      </dgm:t>
    </dgm:pt>
    <dgm:pt modelId="{AA3DD06A-F623-47D8-9C00-23895E37A552}" type="pres">
      <dgm:prSet presAssocID="{0BFE31A7-0250-42F6-B9F5-69E7B01CE86F}" presName="node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7082160-8118-4F43-AF01-0AA366BC282E}" type="pres">
      <dgm:prSet presAssocID="{6C912C8A-15B4-48C5-82C1-7622AD5E25B5}" presName="sibTrans" presStyleLbl="sibTrans1D1" presStyleIdx="6" presStyleCnt="10"/>
      <dgm:spPr/>
      <dgm:t>
        <a:bodyPr/>
        <a:lstStyle/>
        <a:p>
          <a:endParaRPr lang="fr-FR"/>
        </a:p>
      </dgm:t>
    </dgm:pt>
    <dgm:pt modelId="{68503177-D4F4-45A8-9597-C9A16F5166F1}" type="pres">
      <dgm:prSet presAssocID="{6C912C8A-15B4-48C5-82C1-7622AD5E25B5}" presName="connectorText" presStyleLbl="sibTrans1D1" presStyleIdx="6" presStyleCnt="10"/>
      <dgm:spPr/>
      <dgm:t>
        <a:bodyPr/>
        <a:lstStyle/>
        <a:p>
          <a:endParaRPr lang="fr-FR"/>
        </a:p>
      </dgm:t>
    </dgm:pt>
    <dgm:pt modelId="{E4153C12-7F01-4A47-AD6E-2D81AE7BB288}" type="pres">
      <dgm:prSet presAssocID="{73034630-1F88-4112-8C51-BEF513759ADF}" presName="node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45144DF-0761-4D0C-B19B-24331A869C60}" type="pres">
      <dgm:prSet presAssocID="{B7F03CCB-C141-4909-A824-04B37D36397E}" presName="sibTrans" presStyleLbl="sibTrans1D1" presStyleIdx="7" presStyleCnt="10"/>
      <dgm:spPr/>
      <dgm:t>
        <a:bodyPr/>
        <a:lstStyle/>
        <a:p>
          <a:endParaRPr lang="fr-FR"/>
        </a:p>
      </dgm:t>
    </dgm:pt>
    <dgm:pt modelId="{A3F384E6-7580-436B-BBB1-FAFD17E9C74B}" type="pres">
      <dgm:prSet presAssocID="{B7F03CCB-C141-4909-A824-04B37D36397E}" presName="connectorText" presStyleLbl="sibTrans1D1" presStyleIdx="7" presStyleCnt="10"/>
      <dgm:spPr/>
      <dgm:t>
        <a:bodyPr/>
        <a:lstStyle/>
        <a:p>
          <a:endParaRPr lang="fr-FR"/>
        </a:p>
      </dgm:t>
    </dgm:pt>
    <dgm:pt modelId="{C78B65CE-1950-45EE-B068-92B61CA5D28A}" type="pres">
      <dgm:prSet presAssocID="{B3AF6D83-E3B2-45A2-9643-0E5242AB0075}" presName="node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5F5DF0C-7E4A-479D-9DED-F3C758FEDB1C}" type="pres">
      <dgm:prSet presAssocID="{EC418E91-8CD0-4102-A78C-102A63775C3D}" presName="sibTrans" presStyleLbl="sibTrans1D1" presStyleIdx="8" presStyleCnt="10"/>
      <dgm:spPr/>
      <dgm:t>
        <a:bodyPr/>
        <a:lstStyle/>
        <a:p>
          <a:endParaRPr lang="fr-FR"/>
        </a:p>
      </dgm:t>
    </dgm:pt>
    <dgm:pt modelId="{C85F621A-90CC-4576-9056-06DB5AB09233}" type="pres">
      <dgm:prSet presAssocID="{EC418E91-8CD0-4102-A78C-102A63775C3D}" presName="connectorText" presStyleLbl="sibTrans1D1" presStyleIdx="8" presStyleCnt="10"/>
      <dgm:spPr/>
      <dgm:t>
        <a:bodyPr/>
        <a:lstStyle/>
        <a:p>
          <a:endParaRPr lang="fr-FR"/>
        </a:p>
      </dgm:t>
    </dgm:pt>
    <dgm:pt modelId="{22B49AB0-E2B7-461C-80D3-88C10944B5BD}" type="pres">
      <dgm:prSet presAssocID="{00CBF3CB-CDAC-4101-BCEA-BC2653AFAAED}" presName="node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8A9F1C4-1C11-48AF-847E-DC39BF1A279F}" type="pres">
      <dgm:prSet presAssocID="{81036418-62DB-4DFB-9875-4BDDA00E61F2}" presName="sibTrans" presStyleLbl="sibTrans1D1" presStyleIdx="9" presStyleCnt="10"/>
      <dgm:spPr/>
      <dgm:t>
        <a:bodyPr/>
        <a:lstStyle/>
        <a:p>
          <a:endParaRPr lang="fr-FR"/>
        </a:p>
      </dgm:t>
    </dgm:pt>
    <dgm:pt modelId="{6ED04507-E02F-41BE-A1A1-3FDCB9A63807}" type="pres">
      <dgm:prSet presAssocID="{81036418-62DB-4DFB-9875-4BDDA00E61F2}" presName="connectorText" presStyleLbl="sibTrans1D1" presStyleIdx="9" presStyleCnt="10"/>
      <dgm:spPr/>
      <dgm:t>
        <a:bodyPr/>
        <a:lstStyle/>
        <a:p>
          <a:endParaRPr lang="fr-FR"/>
        </a:p>
      </dgm:t>
    </dgm:pt>
    <dgm:pt modelId="{39809216-8D31-42E5-A9D8-D22D3CF5CF65}" type="pres">
      <dgm:prSet presAssocID="{55A214AE-A13B-4B73-AAB1-4C98BDF404AE}" presName="node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97C2805-A539-47D5-B4E5-CC34F9DDF307}" type="presOf" srcId="{8FE4E9FD-38AD-4B31-A837-479B9E19B116}" destId="{FDF29DBF-D7E5-43FF-8CB6-FA8FD6A1DE3B}" srcOrd="1" destOrd="0" presId="urn:microsoft.com/office/officeart/2005/8/layout/bProcess3"/>
    <dgm:cxn modelId="{E6018DBD-B15C-46BB-89D2-34013D08FBD7}" type="presOf" srcId="{7D209B01-7BB2-426C-8386-67379DE41522}" destId="{A445D14D-8F2D-44C0-B44A-ED37C002B80F}" srcOrd="0" destOrd="0" presId="urn:microsoft.com/office/officeart/2005/8/layout/bProcess3"/>
    <dgm:cxn modelId="{F9B26179-D9E6-4419-816D-FF94D3EC7FCE}" type="presOf" srcId="{81036418-62DB-4DFB-9875-4BDDA00E61F2}" destId="{6ED04507-E02F-41BE-A1A1-3FDCB9A63807}" srcOrd="1" destOrd="0" presId="urn:microsoft.com/office/officeart/2005/8/layout/bProcess3"/>
    <dgm:cxn modelId="{892B6A22-8C56-4CEA-8FA0-F144D2C40DA1}" type="presOf" srcId="{8FE4E9FD-38AD-4B31-A837-479B9E19B116}" destId="{3E93787A-4C97-4738-9596-DA1C7EF7D797}" srcOrd="0" destOrd="0" presId="urn:microsoft.com/office/officeart/2005/8/layout/bProcess3"/>
    <dgm:cxn modelId="{5CF1D99D-6B45-4B59-B10D-D05080837D8F}" type="presOf" srcId="{AE2C070D-0C37-4B24-85C2-92E158010F5F}" destId="{7B0725AF-E327-4978-8DFE-0FEED1799372}" srcOrd="0" destOrd="0" presId="urn:microsoft.com/office/officeart/2005/8/layout/bProcess3"/>
    <dgm:cxn modelId="{8E021FD7-051F-4EF9-BA22-1F9CAD699D74}" srcId="{B596330A-763A-428B-9CA3-6FEA277A8D0A}" destId="{0F6A6BBA-C066-483C-B3FE-7891CC914A7A}" srcOrd="4" destOrd="0" parTransId="{4874C493-5BCA-4ABC-B91B-B114CF1DBA27}" sibTransId="{DA04D2E8-16FF-409F-BCF0-61ADCEE3C173}"/>
    <dgm:cxn modelId="{EDC80AE2-86DE-4D5F-8D2B-679D26FADA9E}" srcId="{B596330A-763A-428B-9CA3-6FEA277A8D0A}" destId="{55A214AE-A13B-4B73-AAB1-4C98BDF404AE}" srcOrd="10" destOrd="0" parTransId="{A6B5EFA0-0297-4C4A-A87E-52BFF2E748D3}" sibTransId="{A1CA2502-3F9C-4ECF-A925-C999C67DAEE9}"/>
    <dgm:cxn modelId="{EEEF4047-EEC3-4567-86B2-31EFF36E3620}" srcId="{B596330A-763A-428B-9CA3-6FEA277A8D0A}" destId="{CD378FBF-8E5E-4FED-BD66-F10236A5635C}" srcOrd="3" destOrd="0" parTransId="{40C61340-8421-4C8E-B838-823A70BA0596}" sibTransId="{C83FAD34-DEB6-49D6-8E01-18B96A074EAF}"/>
    <dgm:cxn modelId="{454B688E-6F8F-4E2F-B5D9-8D41820F0E9B}" type="presOf" srcId="{0F6A6BBA-C066-483C-B3FE-7891CC914A7A}" destId="{595844C4-F375-4FD0-85CA-943AB5AA1DA2}" srcOrd="0" destOrd="0" presId="urn:microsoft.com/office/officeart/2005/8/layout/bProcess3"/>
    <dgm:cxn modelId="{35F549CC-5DFE-417B-9064-561D38123C61}" srcId="{B596330A-763A-428B-9CA3-6FEA277A8D0A}" destId="{B97E85DF-55FD-461E-85DD-580DBF5123DC}" srcOrd="5" destOrd="0" parTransId="{F142BC95-C667-4AD7-A1DB-8BF175D2B3FC}" sibTransId="{4F9ED562-196F-4EAC-8BC6-1327593C03A0}"/>
    <dgm:cxn modelId="{4B2BA436-7ACE-4A04-BBDA-9BCAA44B9C60}" type="presOf" srcId="{EC418E91-8CD0-4102-A78C-102A63775C3D}" destId="{B5F5DF0C-7E4A-479D-9DED-F3C758FEDB1C}" srcOrd="0" destOrd="0" presId="urn:microsoft.com/office/officeart/2005/8/layout/bProcess3"/>
    <dgm:cxn modelId="{DA242669-A55F-4ACF-AC86-4B8EE34D74A0}" type="presOf" srcId="{B7F03CCB-C141-4909-A824-04B37D36397E}" destId="{745144DF-0761-4D0C-B19B-24331A869C60}" srcOrd="0" destOrd="0" presId="urn:microsoft.com/office/officeart/2005/8/layout/bProcess3"/>
    <dgm:cxn modelId="{BB648177-5FC3-4871-8E36-85AAEA61113D}" type="presOf" srcId="{CE221717-8D48-40E5-A209-594A8622F6B2}" destId="{D0B7EAE6-D608-4692-BF88-668F25855293}" srcOrd="1" destOrd="0" presId="urn:microsoft.com/office/officeart/2005/8/layout/bProcess3"/>
    <dgm:cxn modelId="{26DFC270-32CE-4939-9988-48B1896F18FA}" srcId="{B596330A-763A-428B-9CA3-6FEA277A8D0A}" destId="{73034630-1F88-4112-8C51-BEF513759ADF}" srcOrd="7" destOrd="0" parTransId="{E8EEE152-6BB4-4555-B6C5-D21F0E85C8AF}" sibTransId="{B7F03CCB-C141-4909-A824-04B37D36397E}"/>
    <dgm:cxn modelId="{868C6152-13F7-4CD8-989E-2257CEB8D481}" type="presOf" srcId="{95407CD6-1AD5-41E1-B173-42D91BD98E0F}" destId="{4A68DF37-C3E0-4AE9-9636-723EB61783D2}" srcOrd="1" destOrd="0" presId="urn:microsoft.com/office/officeart/2005/8/layout/bProcess3"/>
    <dgm:cxn modelId="{4637111D-CFC1-4AD1-A32E-A36C263C9A27}" type="presOf" srcId="{B596330A-763A-428B-9CA3-6FEA277A8D0A}" destId="{1DCD5A84-BDA2-4D67-8C11-317105DDC3D6}" srcOrd="0" destOrd="0" presId="urn:microsoft.com/office/officeart/2005/8/layout/bProcess3"/>
    <dgm:cxn modelId="{66260BFB-355E-4BAD-99DB-DBFC3DFD0474}" type="presOf" srcId="{81036418-62DB-4DFB-9875-4BDDA00E61F2}" destId="{D8A9F1C4-1C11-48AF-847E-DC39BF1A279F}" srcOrd="0" destOrd="0" presId="urn:microsoft.com/office/officeart/2005/8/layout/bProcess3"/>
    <dgm:cxn modelId="{16FB09AA-24E9-4DC6-AD00-27305AE6CC0B}" srcId="{B596330A-763A-428B-9CA3-6FEA277A8D0A}" destId="{B3AF6D83-E3B2-45A2-9643-0E5242AB0075}" srcOrd="8" destOrd="0" parTransId="{B806AB0D-F39C-4E88-91F5-1F9CE72890AC}" sibTransId="{EC418E91-8CD0-4102-A78C-102A63775C3D}"/>
    <dgm:cxn modelId="{39DFC8BB-718D-4175-A040-47B6C9BC0C1E}" type="presOf" srcId="{C83FAD34-DEB6-49D6-8E01-18B96A074EAF}" destId="{7391AEA5-B27B-4DA2-8056-FD8F1E13B84B}" srcOrd="0" destOrd="0" presId="urn:microsoft.com/office/officeart/2005/8/layout/bProcess3"/>
    <dgm:cxn modelId="{0AF083E9-E5F9-4FE0-9B48-2D4C088C53D2}" srcId="{B596330A-763A-428B-9CA3-6FEA277A8D0A}" destId="{AA15F5CA-CC2E-460E-9CB0-9DAB7925A314}" srcOrd="0" destOrd="0" parTransId="{5DA5EBC9-D77A-467D-A836-924698FA77D1}" sibTransId="{8FE4E9FD-38AD-4B31-A837-479B9E19B116}"/>
    <dgm:cxn modelId="{A6A29FB6-CC68-48F3-B274-807AB19199B2}" type="presOf" srcId="{4F9ED562-196F-4EAC-8BC6-1327593C03A0}" destId="{EFF2403A-15DE-4C57-88F9-664D32A849C7}" srcOrd="1" destOrd="0" presId="urn:microsoft.com/office/officeart/2005/8/layout/bProcess3"/>
    <dgm:cxn modelId="{76BE2D16-4FF5-459A-BC0C-2EC04BD8E535}" type="presOf" srcId="{95407CD6-1AD5-41E1-B173-42D91BD98E0F}" destId="{A7862FA0-4DEA-4881-BA7A-1C150A0E7DE2}" srcOrd="0" destOrd="0" presId="urn:microsoft.com/office/officeart/2005/8/layout/bProcess3"/>
    <dgm:cxn modelId="{49A99AA3-E937-45DF-9E0E-8652F19AC93B}" type="presOf" srcId="{0BFE31A7-0250-42F6-B9F5-69E7B01CE86F}" destId="{AA3DD06A-F623-47D8-9C00-23895E37A552}" srcOrd="0" destOrd="0" presId="urn:microsoft.com/office/officeart/2005/8/layout/bProcess3"/>
    <dgm:cxn modelId="{B1F6884D-C278-453D-8C18-D72E0D2171E0}" srcId="{B596330A-763A-428B-9CA3-6FEA277A8D0A}" destId="{7D209B01-7BB2-426C-8386-67379DE41522}" srcOrd="1" destOrd="0" parTransId="{3CC98F30-AE65-4291-AAB1-1915FA367924}" sibTransId="{CE221717-8D48-40E5-A209-594A8622F6B2}"/>
    <dgm:cxn modelId="{687EAA11-DD27-4041-9572-C1722E7F43D2}" srcId="{B596330A-763A-428B-9CA3-6FEA277A8D0A}" destId="{00CBF3CB-CDAC-4101-BCEA-BC2653AFAAED}" srcOrd="9" destOrd="0" parTransId="{3A8DB5C0-E377-4ACE-8DAA-45914AF9F44D}" sibTransId="{81036418-62DB-4DFB-9875-4BDDA00E61F2}"/>
    <dgm:cxn modelId="{6F3540C9-09A2-4711-A483-A898662B5AF6}" type="presOf" srcId="{6C912C8A-15B4-48C5-82C1-7622AD5E25B5}" destId="{27082160-8118-4F43-AF01-0AA366BC282E}" srcOrd="0" destOrd="0" presId="urn:microsoft.com/office/officeart/2005/8/layout/bProcess3"/>
    <dgm:cxn modelId="{0C32E77C-E8FB-4D0B-BA78-9876679C7B2D}" type="presOf" srcId="{6C912C8A-15B4-48C5-82C1-7622AD5E25B5}" destId="{68503177-D4F4-45A8-9597-C9A16F5166F1}" srcOrd="1" destOrd="0" presId="urn:microsoft.com/office/officeart/2005/8/layout/bProcess3"/>
    <dgm:cxn modelId="{16E5D184-04CE-414F-843E-E27DE2924D00}" type="presOf" srcId="{00CBF3CB-CDAC-4101-BCEA-BC2653AFAAED}" destId="{22B49AB0-E2B7-461C-80D3-88C10944B5BD}" srcOrd="0" destOrd="0" presId="urn:microsoft.com/office/officeart/2005/8/layout/bProcess3"/>
    <dgm:cxn modelId="{BDE4837F-F181-4137-8A74-D93158C99536}" type="presOf" srcId="{C83FAD34-DEB6-49D6-8E01-18B96A074EAF}" destId="{779AB7DC-AE4E-4F7E-ABFD-9A9AAD4DCE99}" srcOrd="1" destOrd="0" presId="urn:microsoft.com/office/officeart/2005/8/layout/bProcess3"/>
    <dgm:cxn modelId="{913E0CF1-498C-4EEF-A502-C9A5DD55C1AB}" type="presOf" srcId="{CD378FBF-8E5E-4FED-BD66-F10236A5635C}" destId="{A6AC0D2D-EB36-464F-9B86-641CB3E48437}" srcOrd="0" destOrd="0" presId="urn:microsoft.com/office/officeart/2005/8/layout/bProcess3"/>
    <dgm:cxn modelId="{BE7A8362-EE9D-4D69-A604-7BC90B5C8BE1}" type="presOf" srcId="{DA04D2E8-16FF-409F-BCF0-61ADCEE3C173}" destId="{C9960DD0-263F-45A1-A398-6DE01F4293FF}" srcOrd="1" destOrd="0" presId="urn:microsoft.com/office/officeart/2005/8/layout/bProcess3"/>
    <dgm:cxn modelId="{BE857AFB-2FCC-49A8-A80E-92C5B8D19117}" type="presOf" srcId="{4F9ED562-196F-4EAC-8BC6-1327593C03A0}" destId="{988461C5-E782-43A0-9620-C434E703CC5D}" srcOrd="0" destOrd="0" presId="urn:microsoft.com/office/officeart/2005/8/layout/bProcess3"/>
    <dgm:cxn modelId="{528E343F-87BE-4AF7-A80E-AE66107C4AFA}" type="presOf" srcId="{B97E85DF-55FD-461E-85DD-580DBF5123DC}" destId="{9CBF1C35-9A03-4FD9-BADA-E0650726FA32}" srcOrd="0" destOrd="0" presId="urn:microsoft.com/office/officeart/2005/8/layout/bProcess3"/>
    <dgm:cxn modelId="{49A511C8-C9FD-4E6E-96E4-B5D065836EA4}" type="presOf" srcId="{55A214AE-A13B-4B73-AAB1-4C98BDF404AE}" destId="{39809216-8D31-42E5-A9D8-D22D3CF5CF65}" srcOrd="0" destOrd="0" presId="urn:microsoft.com/office/officeart/2005/8/layout/bProcess3"/>
    <dgm:cxn modelId="{0DB1E644-A3E4-4840-AC1E-2E4B4AD170E4}" type="presOf" srcId="{EC418E91-8CD0-4102-A78C-102A63775C3D}" destId="{C85F621A-90CC-4576-9056-06DB5AB09233}" srcOrd="1" destOrd="0" presId="urn:microsoft.com/office/officeart/2005/8/layout/bProcess3"/>
    <dgm:cxn modelId="{1C00C5B7-99A8-4211-83FB-C1B252766A28}" type="presOf" srcId="{DA04D2E8-16FF-409F-BCF0-61ADCEE3C173}" destId="{896F796C-FB76-4CD5-80F1-9009600B4462}" srcOrd="0" destOrd="0" presId="urn:microsoft.com/office/officeart/2005/8/layout/bProcess3"/>
    <dgm:cxn modelId="{92E41B67-63A3-4D03-AB23-0B25D35510BA}" type="presOf" srcId="{B7F03CCB-C141-4909-A824-04B37D36397E}" destId="{A3F384E6-7580-436B-BBB1-FAFD17E9C74B}" srcOrd="1" destOrd="0" presId="urn:microsoft.com/office/officeart/2005/8/layout/bProcess3"/>
    <dgm:cxn modelId="{FC366A60-A9CA-4AF0-8727-D25C64D8B97B}" srcId="{B596330A-763A-428B-9CA3-6FEA277A8D0A}" destId="{0BFE31A7-0250-42F6-B9F5-69E7B01CE86F}" srcOrd="6" destOrd="0" parTransId="{4E0D6860-20A3-4ADB-9981-711834AC8978}" sibTransId="{6C912C8A-15B4-48C5-82C1-7622AD5E25B5}"/>
    <dgm:cxn modelId="{9966B2A0-EF17-4A5E-A6A3-2E33F15BF12C}" srcId="{B596330A-763A-428B-9CA3-6FEA277A8D0A}" destId="{AE2C070D-0C37-4B24-85C2-92E158010F5F}" srcOrd="2" destOrd="0" parTransId="{8B4E37D4-4B74-4EC0-9C0F-D855861A42EF}" sibTransId="{95407CD6-1AD5-41E1-B173-42D91BD98E0F}"/>
    <dgm:cxn modelId="{F362D1DE-A893-4CDA-9116-ACC7E6ADA2D6}" type="presOf" srcId="{AA15F5CA-CC2E-460E-9CB0-9DAB7925A314}" destId="{892DFDB5-E37F-48EC-9B02-F67661C5A0CB}" srcOrd="0" destOrd="0" presId="urn:microsoft.com/office/officeart/2005/8/layout/bProcess3"/>
    <dgm:cxn modelId="{E4AB5435-BB5F-4E32-A064-F4F9148D38D1}" type="presOf" srcId="{B3AF6D83-E3B2-45A2-9643-0E5242AB0075}" destId="{C78B65CE-1950-45EE-B068-92B61CA5D28A}" srcOrd="0" destOrd="0" presId="urn:microsoft.com/office/officeart/2005/8/layout/bProcess3"/>
    <dgm:cxn modelId="{0AD036FC-A093-46A8-801E-347D1865C6AF}" type="presOf" srcId="{CE221717-8D48-40E5-A209-594A8622F6B2}" destId="{59B78FC7-6352-489A-9A1E-93B57F2DC94F}" srcOrd="0" destOrd="0" presId="urn:microsoft.com/office/officeart/2005/8/layout/bProcess3"/>
    <dgm:cxn modelId="{ACF7A690-6CAF-4B4C-943A-D564DC7E856D}" type="presOf" srcId="{73034630-1F88-4112-8C51-BEF513759ADF}" destId="{E4153C12-7F01-4A47-AD6E-2D81AE7BB288}" srcOrd="0" destOrd="0" presId="urn:microsoft.com/office/officeart/2005/8/layout/bProcess3"/>
    <dgm:cxn modelId="{085D61EA-65F3-4399-949F-0E383DE698FD}" type="presParOf" srcId="{1DCD5A84-BDA2-4D67-8C11-317105DDC3D6}" destId="{892DFDB5-E37F-48EC-9B02-F67661C5A0CB}" srcOrd="0" destOrd="0" presId="urn:microsoft.com/office/officeart/2005/8/layout/bProcess3"/>
    <dgm:cxn modelId="{139CDF45-93D9-4C2C-AB7A-C71CE3849E17}" type="presParOf" srcId="{1DCD5A84-BDA2-4D67-8C11-317105DDC3D6}" destId="{3E93787A-4C97-4738-9596-DA1C7EF7D797}" srcOrd="1" destOrd="0" presId="urn:microsoft.com/office/officeart/2005/8/layout/bProcess3"/>
    <dgm:cxn modelId="{96BD8CD3-47A7-431A-AB3B-E187182A82E7}" type="presParOf" srcId="{3E93787A-4C97-4738-9596-DA1C7EF7D797}" destId="{FDF29DBF-D7E5-43FF-8CB6-FA8FD6A1DE3B}" srcOrd="0" destOrd="0" presId="urn:microsoft.com/office/officeart/2005/8/layout/bProcess3"/>
    <dgm:cxn modelId="{F8887001-8555-4CAA-A656-F59B0E997EBA}" type="presParOf" srcId="{1DCD5A84-BDA2-4D67-8C11-317105DDC3D6}" destId="{A445D14D-8F2D-44C0-B44A-ED37C002B80F}" srcOrd="2" destOrd="0" presId="urn:microsoft.com/office/officeart/2005/8/layout/bProcess3"/>
    <dgm:cxn modelId="{0AA2B43F-8B00-4B47-B01F-2EA93514840D}" type="presParOf" srcId="{1DCD5A84-BDA2-4D67-8C11-317105DDC3D6}" destId="{59B78FC7-6352-489A-9A1E-93B57F2DC94F}" srcOrd="3" destOrd="0" presId="urn:microsoft.com/office/officeart/2005/8/layout/bProcess3"/>
    <dgm:cxn modelId="{04E887F1-FD72-49B0-B396-F2A02D013BF3}" type="presParOf" srcId="{59B78FC7-6352-489A-9A1E-93B57F2DC94F}" destId="{D0B7EAE6-D608-4692-BF88-668F25855293}" srcOrd="0" destOrd="0" presId="urn:microsoft.com/office/officeart/2005/8/layout/bProcess3"/>
    <dgm:cxn modelId="{0E0F7536-3F37-40FA-B5AE-DF7ABDCCEC1C}" type="presParOf" srcId="{1DCD5A84-BDA2-4D67-8C11-317105DDC3D6}" destId="{7B0725AF-E327-4978-8DFE-0FEED1799372}" srcOrd="4" destOrd="0" presId="urn:microsoft.com/office/officeart/2005/8/layout/bProcess3"/>
    <dgm:cxn modelId="{EB21476A-473B-4868-B491-DDC104FE35D7}" type="presParOf" srcId="{1DCD5A84-BDA2-4D67-8C11-317105DDC3D6}" destId="{A7862FA0-4DEA-4881-BA7A-1C150A0E7DE2}" srcOrd="5" destOrd="0" presId="urn:microsoft.com/office/officeart/2005/8/layout/bProcess3"/>
    <dgm:cxn modelId="{1FE5D78F-8045-4922-8929-8B8924D1078A}" type="presParOf" srcId="{A7862FA0-4DEA-4881-BA7A-1C150A0E7DE2}" destId="{4A68DF37-C3E0-4AE9-9636-723EB61783D2}" srcOrd="0" destOrd="0" presId="urn:microsoft.com/office/officeart/2005/8/layout/bProcess3"/>
    <dgm:cxn modelId="{9CB362BF-05D6-4445-BA62-C2A68319628C}" type="presParOf" srcId="{1DCD5A84-BDA2-4D67-8C11-317105DDC3D6}" destId="{A6AC0D2D-EB36-464F-9B86-641CB3E48437}" srcOrd="6" destOrd="0" presId="urn:microsoft.com/office/officeart/2005/8/layout/bProcess3"/>
    <dgm:cxn modelId="{EDC192A1-8CC5-4281-A15F-309A050935BE}" type="presParOf" srcId="{1DCD5A84-BDA2-4D67-8C11-317105DDC3D6}" destId="{7391AEA5-B27B-4DA2-8056-FD8F1E13B84B}" srcOrd="7" destOrd="0" presId="urn:microsoft.com/office/officeart/2005/8/layout/bProcess3"/>
    <dgm:cxn modelId="{5DC87198-BFF0-48E1-9FD2-DC4F654A0B08}" type="presParOf" srcId="{7391AEA5-B27B-4DA2-8056-FD8F1E13B84B}" destId="{779AB7DC-AE4E-4F7E-ABFD-9A9AAD4DCE99}" srcOrd="0" destOrd="0" presId="urn:microsoft.com/office/officeart/2005/8/layout/bProcess3"/>
    <dgm:cxn modelId="{166D837A-3EFC-4610-9E04-8C0E310B0114}" type="presParOf" srcId="{1DCD5A84-BDA2-4D67-8C11-317105DDC3D6}" destId="{595844C4-F375-4FD0-85CA-943AB5AA1DA2}" srcOrd="8" destOrd="0" presId="urn:microsoft.com/office/officeart/2005/8/layout/bProcess3"/>
    <dgm:cxn modelId="{B47FA680-75AF-4B3E-9074-D42696E5202E}" type="presParOf" srcId="{1DCD5A84-BDA2-4D67-8C11-317105DDC3D6}" destId="{896F796C-FB76-4CD5-80F1-9009600B4462}" srcOrd="9" destOrd="0" presId="urn:microsoft.com/office/officeart/2005/8/layout/bProcess3"/>
    <dgm:cxn modelId="{DCFB5DFD-E507-4609-B79B-42EA04DD32CA}" type="presParOf" srcId="{896F796C-FB76-4CD5-80F1-9009600B4462}" destId="{C9960DD0-263F-45A1-A398-6DE01F4293FF}" srcOrd="0" destOrd="0" presId="urn:microsoft.com/office/officeart/2005/8/layout/bProcess3"/>
    <dgm:cxn modelId="{4E0A5262-1367-48F8-B509-3AE769527CF0}" type="presParOf" srcId="{1DCD5A84-BDA2-4D67-8C11-317105DDC3D6}" destId="{9CBF1C35-9A03-4FD9-BADA-E0650726FA32}" srcOrd="10" destOrd="0" presId="urn:microsoft.com/office/officeart/2005/8/layout/bProcess3"/>
    <dgm:cxn modelId="{58FE56B2-CC8D-43F0-9468-E28485803B03}" type="presParOf" srcId="{1DCD5A84-BDA2-4D67-8C11-317105DDC3D6}" destId="{988461C5-E782-43A0-9620-C434E703CC5D}" srcOrd="11" destOrd="0" presId="urn:microsoft.com/office/officeart/2005/8/layout/bProcess3"/>
    <dgm:cxn modelId="{94E96D4B-A8B1-47D4-994C-5C3C91CE4C91}" type="presParOf" srcId="{988461C5-E782-43A0-9620-C434E703CC5D}" destId="{EFF2403A-15DE-4C57-88F9-664D32A849C7}" srcOrd="0" destOrd="0" presId="urn:microsoft.com/office/officeart/2005/8/layout/bProcess3"/>
    <dgm:cxn modelId="{44272BE2-78FB-4D22-B49E-4267255C28E3}" type="presParOf" srcId="{1DCD5A84-BDA2-4D67-8C11-317105DDC3D6}" destId="{AA3DD06A-F623-47D8-9C00-23895E37A552}" srcOrd="12" destOrd="0" presId="urn:microsoft.com/office/officeart/2005/8/layout/bProcess3"/>
    <dgm:cxn modelId="{46AFE4EF-E11C-4144-8B5C-77F871BE775B}" type="presParOf" srcId="{1DCD5A84-BDA2-4D67-8C11-317105DDC3D6}" destId="{27082160-8118-4F43-AF01-0AA366BC282E}" srcOrd="13" destOrd="0" presId="urn:microsoft.com/office/officeart/2005/8/layout/bProcess3"/>
    <dgm:cxn modelId="{665D0CD0-E01B-4F43-96B8-FDF764487808}" type="presParOf" srcId="{27082160-8118-4F43-AF01-0AA366BC282E}" destId="{68503177-D4F4-45A8-9597-C9A16F5166F1}" srcOrd="0" destOrd="0" presId="urn:microsoft.com/office/officeart/2005/8/layout/bProcess3"/>
    <dgm:cxn modelId="{52F0A07A-CEB4-4A05-9C07-7CE0A76C4688}" type="presParOf" srcId="{1DCD5A84-BDA2-4D67-8C11-317105DDC3D6}" destId="{E4153C12-7F01-4A47-AD6E-2D81AE7BB288}" srcOrd="14" destOrd="0" presId="urn:microsoft.com/office/officeart/2005/8/layout/bProcess3"/>
    <dgm:cxn modelId="{296C50A8-2F2B-4954-9ECE-B769FC79B372}" type="presParOf" srcId="{1DCD5A84-BDA2-4D67-8C11-317105DDC3D6}" destId="{745144DF-0761-4D0C-B19B-24331A869C60}" srcOrd="15" destOrd="0" presId="urn:microsoft.com/office/officeart/2005/8/layout/bProcess3"/>
    <dgm:cxn modelId="{F34B07A1-23A5-44DD-8DD0-89159E5076E6}" type="presParOf" srcId="{745144DF-0761-4D0C-B19B-24331A869C60}" destId="{A3F384E6-7580-436B-BBB1-FAFD17E9C74B}" srcOrd="0" destOrd="0" presId="urn:microsoft.com/office/officeart/2005/8/layout/bProcess3"/>
    <dgm:cxn modelId="{1569C7EA-5255-4624-AEBB-026CB1E58833}" type="presParOf" srcId="{1DCD5A84-BDA2-4D67-8C11-317105DDC3D6}" destId="{C78B65CE-1950-45EE-B068-92B61CA5D28A}" srcOrd="16" destOrd="0" presId="urn:microsoft.com/office/officeart/2005/8/layout/bProcess3"/>
    <dgm:cxn modelId="{6B70DF65-E640-42C1-8FF2-61054D1685BF}" type="presParOf" srcId="{1DCD5A84-BDA2-4D67-8C11-317105DDC3D6}" destId="{B5F5DF0C-7E4A-479D-9DED-F3C758FEDB1C}" srcOrd="17" destOrd="0" presId="urn:microsoft.com/office/officeart/2005/8/layout/bProcess3"/>
    <dgm:cxn modelId="{455FA999-C524-42B6-8B72-B39334F92486}" type="presParOf" srcId="{B5F5DF0C-7E4A-479D-9DED-F3C758FEDB1C}" destId="{C85F621A-90CC-4576-9056-06DB5AB09233}" srcOrd="0" destOrd="0" presId="urn:microsoft.com/office/officeart/2005/8/layout/bProcess3"/>
    <dgm:cxn modelId="{0B6ED617-0BAC-4AD5-9ACD-977BBA806F40}" type="presParOf" srcId="{1DCD5A84-BDA2-4D67-8C11-317105DDC3D6}" destId="{22B49AB0-E2B7-461C-80D3-88C10944B5BD}" srcOrd="18" destOrd="0" presId="urn:microsoft.com/office/officeart/2005/8/layout/bProcess3"/>
    <dgm:cxn modelId="{B9EEA756-58D4-41A8-9240-302FA20AC332}" type="presParOf" srcId="{1DCD5A84-BDA2-4D67-8C11-317105DDC3D6}" destId="{D8A9F1C4-1C11-48AF-847E-DC39BF1A279F}" srcOrd="19" destOrd="0" presId="urn:microsoft.com/office/officeart/2005/8/layout/bProcess3"/>
    <dgm:cxn modelId="{10B28C97-A862-4925-9774-D3C6A04CD44B}" type="presParOf" srcId="{D8A9F1C4-1C11-48AF-847E-DC39BF1A279F}" destId="{6ED04507-E02F-41BE-A1A1-3FDCB9A63807}" srcOrd="0" destOrd="0" presId="urn:microsoft.com/office/officeart/2005/8/layout/bProcess3"/>
    <dgm:cxn modelId="{95193DF6-5423-45AC-9511-4D994D82B9DE}" type="presParOf" srcId="{1DCD5A84-BDA2-4D67-8C11-317105DDC3D6}" destId="{39809216-8D31-42E5-A9D8-D22D3CF5CF65}" srcOrd="2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F70FA-F5E2-4DF8-B4CA-5021F1573D51}" type="datetimeFigureOut">
              <a:rPr lang="fr-FR" smtClean="0"/>
              <a:pPr/>
              <a:t>22/11/2013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F6A89-478A-4B34-9378-B54B7EEA5832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CB19B-C4BA-47B9-AEF7-17D8BADFC901}" type="datetimeFigureOut">
              <a:rPr lang="fr-FR" smtClean="0"/>
              <a:pPr/>
              <a:t>22/11/2013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F66A0-B3AD-4416-8AC3-B3D1C01F43FB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54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65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71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73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74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75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78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79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80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81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84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HtmlEncode</a:t>
            </a:r>
            <a:r>
              <a:rPr lang="fr-FR" baseline="0" dirty="0" smtClean="0"/>
              <a:t> : 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</a:t>
            </a:r>
            <a:r>
              <a:rPr lang="en-US" dirty="0" smtClean="0"/>
              <a:t>&lt; </a:t>
            </a:r>
            <a:r>
              <a:rPr lang="en-US" dirty="0" err="1" smtClean="0"/>
              <a:t>devient</a:t>
            </a:r>
            <a:r>
              <a:rPr lang="en-US" dirty="0" smtClean="0"/>
              <a:t> &amp;</a:t>
            </a:r>
            <a:r>
              <a:rPr lang="en-US" dirty="0" err="1" smtClean="0"/>
              <a:t>lt</a:t>
            </a:r>
            <a:r>
              <a:rPr lang="en-US" dirty="0" smtClean="0"/>
              <a:t>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&gt; </a:t>
            </a:r>
            <a:r>
              <a:rPr lang="en-US" dirty="0" err="1" smtClean="0"/>
              <a:t>devient</a:t>
            </a:r>
            <a:r>
              <a:rPr lang="en-US" dirty="0" smtClean="0"/>
              <a:t> &amp;</a:t>
            </a:r>
            <a:r>
              <a:rPr lang="en-US" dirty="0" err="1" smtClean="0"/>
              <a:t>gt</a:t>
            </a:r>
            <a:r>
              <a:rPr lang="en-US" dirty="0" smtClean="0"/>
              <a:t>;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devient</a:t>
            </a:r>
            <a:r>
              <a:rPr lang="en-US" dirty="0" smtClean="0"/>
              <a:t> &amp;amp;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</a:t>
            </a:r>
            <a:r>
              <a:rPr lang="en-US" dirty="0" smtClean="0"/>
              <a:t>“ </a:t>
            </a:r>
            <a:r>
              <a:rPr lang="en-US" dirty="0" err="1" smtClean="0"/>
              <a:t>devient</a:t>
            </a:r>
            <a:r>
              <a:rPr lang="en-US" dirty="0" smtClean="0"/>
              <a:t> &amp;</a:t>
            </a:r>
            <a:r>
              <a:rPr lang="en-US" dirty="0" err="1" smtClean="0"/>
              <a:t>quot</a:t>
            </a:r>
            <a:r>
              <a:rPr lang="en-US" dirty="0" smtClean="0"/>
              <a:t>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Caractère</a:t>
            </a:r>
            <a:r>
              <a:rPr lang="en-US" dirty="0" smtClean="0"/>
              <a:t> ASCII de code &gt;= 0x80 </a:t>
            </a:r>
            <a:r>
              <a:rPr lang="en-US" dirty="0" err="1" smtClean="0"/>
              <a:t>devient</a:t>
            </a:r>
            <a:r>
              <a:rPr lang="en-US" dirty="0" smtClean="0"/>
              <a:t> &amp;#&lt;</a:t>
            </a:r>
            <a:r>
              <a:rPr lang="en-US" dirty="0" err="1" smtClean="0"/>
              <a:t>nombre</a:t>
            </a:r>
            <a:r>
              <a:rPr lang="en-US" dirty="0" smtClean="0"/>
              <a:t>&gt;, </a:t>
            </a:r>
            <a:r>
              <a:rPr lang="en-US" dirty="0" err="1" smtClean="0"/>
              <a:t>où</a:t>
            </a:r>
            <a:r>
              <a:rPr lang="en-US" baseline="0" dirty="0" smtClean="0"/>
              <a:t> &lt;</a:t>
            </a:r>
            <a:r>
              <a:rPr lang="en-US" baseline="0" dirty="0" err="1" smtClean="0"/>
              <a:t>nombre</a:t>
            </a:r>
            <a:r>
              <a:rPr lang="en-US" baseline="0" dirty="0" smtClean="0"/>
              <a:t>&gt;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valeur</a:t>
            </a:r>
            <a:r>
              <a:rPr lang="en-US" baseline="0" dirty="0" smtClean="0"/>
              <a:t> ASCII du </a:t>
            </a:r>
            <a:r>
              <a:rPr lang="en-US" baseline="0" dirty="0" err="1" smtClean="0"/>
              <a:t>caractère</a:t>
            </a:r>
            <a:endParaRPr lang="en-US" baseline="0" dirty="0" smtClean="0"/>
          </a:p>
          <a:p>
            <a:pPr>
              <a:buFont typeface="Arial" pitchFamily="34" charset="0"/>
              <a:buChar char="•"/>
            </a:pPr>
            <a:endParaRPr lang="en-US" baseline="0" dirty="0" smtClean="0"/>
          </a:p>
          <a:p>
            <a:pPr>
              <a:buFont typeface="Arial" pitchFamily="34" charset="0"/>
              <a:buNone/>
            </a:pPr>
            <a:r>
              <a:rPr lang="en-US" baseline="0" dirty="0" err="1" smtClean="0"/>
              <a:t>UrlEncode</a:t>
            </a:r>
            <a:r>
              <a:rPr lang="en-US" baseline="0" dirty="0" smtClean="0"/>
              <a:t> :</a:t>
            </a:r>
          </a:p>
          <a:p>
            <a:pPr>
              <a:buFont typeface="Arial" pitchFamily="34" charset="0"/>
              <a:buNone/>
            </a:pPr>
            <a:r>
              <a:rPr lang="en-US" baseline="0" dirty="0" err="1" smtClean="0"/>
              <a:t>Exemple</a:t>
            </a:r>
            <a:r>
              <a:rPr lang="en-US" baseline="0" dirty="0" smtClean="0"/>
              <a:t> : “http://” </a:t>
            </a:r>
            <a:r>
              <a:rPr lang="en-US" baseline="0" dirty="0" err="1" smtClean="0"/>
              <a:t>devient</a:t>
            </a:r>
            <a:r>
              <a:rPr lang="en-US" baseline="0" dirty="0" smtClean="0"/>
              <a:t> “</a:t>
            </a:r>
            <a:r>
              <a:rPr lang="fr-FR" dirty="0" smtClean="0"/>
              <a:t>http</a:t>
            </a:r>
            <a:r>
              <a:rPr lang="fr-FR" i="1" dirty="0" smtClean="0"/>
              <a:t>%3A%2F%2F</a:t>
            </a:r>
            <a:r>
              <a:rPr lang="en-US" baseline="0" dirty="0" smtClean="0"/>
              <a:t>”</a:t>
            </a:r>
            <a:endParaRPr lang="en-US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55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85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86</a:t>
            </a:fld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87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93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98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99</a:t>
            </a:fld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100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106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107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129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buFont typeface="Arial" pitchFamily="34" charset="0"/>
              <a:buChar char="•"/>
            </a:pPr>
            <a:r>
              <a:rPr lang="fr-FR" dirty="0" smtClean="0"/>
              <a:t>Demande de la page :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Réception de la requête par le gestionnaire ASP.net qui détermine si la page doit être chargée et exécutée, où si elle doit être servie via le cache</a:t>
            </a:r>
          </a:p>
          <a:p>
            <a:pPr lvl="0">
              <a:buFont typeface="Arial" pitchFamily="34" charset="0"/>
              <a:buChar char="•"/>
            </a:pPr>
            <a:r>
              <a:rPr lang="fr-FR" dirty="0" smtClean="0"/>
              <a:t>Démarrage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Début du cycle de vie</a:t>
            </a:r>
            <a:r>
              <a:rPr lang="fr-FR" baseline="0" dirty="0" smtClean="0"/>
              <a:t> de la page. Les éléments suivants sont définis :</a:t>
            </a:r>
          </a:p>
          <a:p>
            <a:pPr lvl="2">
              <a:buFont typeface="Arial" pitchFamily="34" charset="0"/>
              <a:buChar char="•"/>
            </a:pPr>
            <a:r>
              <a:rPr lang="fr-FR" baseline="0" dirty="0" err="1" smtClean="0"/>
              <a:t>Request</a:t>
            </a:r>
            <a:endParaRPr lang="fr-FR" baseline="0" dirty="0" smtClean="0"/>
          </a:p>
          <a:p>
            <a:pPr lvl="2">
              <a:buFont typeface="Arial" pitchFamily="34" charset="0"/>
              <a:buChar char="•"/>
            </a:pPr>
            <a:r>
              <a:rPr lang="fr-FR" baseline="0" dirty="0" err="1" smtClean="0"/>
              <a:t>Response</a:t>
            </a:r>
            <a:endParaRPr lang="fr-FR" baseline="0" dirty="0" smtClean="0"/>
          </a:p>
          <a:p>
            <a:pPr lvl="2">
              <a:buFont typeface="Arial" pitchFamily="34" charset="0"/>
              <a:buChar char="•"/>
            </a:pPr>
            <a:r>
              <a:rPr lang="fr-FR" baseline="0" dirty="0" err="1" smtClean="0"/>
              <a:t>IsPostback</a:t>
            </a:r>
            <a:endParaRPr lang="fr-FR" baseline="0" dirty="0" smtClean="0"/>
          </a:p>
          <a:p>
            <a:pPr lvl="2">
              <a:buFont typeface="Arial" pitchFamily="34" charset="0"/>
              <a:buChar char="•"/>
            </a:pPr>
            <a:r>
              <a:rPr lang="fr-FR" dirty="0" err="1" smtClean="0"/>
              <a:t>UICulture</a:t>
            </a:r>
            <a:endParaRPr lang="fr-FR" dirty="0" smtClean="0"/>
          </a:p>
          <a:p>
            <a:pPr lvl="0">
              <a:buFont typeface="Arial" pitchFamily="34" charset="0"/>
              <a:buChar char="•"/>
            </a:pPr>
            <a:r>
              <a:rPr lang="fr-FR" dirty="0" smtClean="0"/>
              <a:t>Initialisation de la page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Définition des contrôles de la page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Application des thèmes éventuels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A ce stade, les</a:t>
            </a:r>
            <a:r>
              <a:rPr lang="fr-FR" baseline="0" dirty="0" smtClean="0"/>
              <a:t> propriétés des contrôles ont encore leur valeur initiale (</a:t>
            </a:r>
            <a:r>
              <a:rPr lang="fr-FR" baseline="0" dirty="0" err="1" smtClean="0"/>
              <a:t>postback</a:t>
            </a:r>
            <a:r>
              <a:rPr lang="fr-FR" baseline="0" dirty="0" smtClean="0"/>
              <a:t> pas encore pris en compte)</a:t>
            </a:r>
            <a:endParaRPr lang="fr-FR" dirty="0" smtClean="0"/>
          </a:p>
          <a:p>
            <a:pPr lvl="0">
              <a:buFont typeface="Arial" pitchFamily="34" charset="0"/>
              <a:buChar char="•"/>
            </a:pPr>
            <a:r>
              <a:rPr lang="fr-FR" dirty="0" smtClean="0"/>
              <a:t>Chargement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S’il s’agit d’un </a:t>
            </a:r>
            <a:r>
              <a:rPr lang="fr-FR" dirty="0" err="1" smtClean="0"/>
              <a:t>postback</a:t>
            </a:r>
            <a:r>
              <a:rPr lang="fr-FR" dirty="0" smtClean="0"/>
              <a:t>,</a:t>
            </a:r>
            <a:r>
              <a:rPr lang="fr-FR" baseline="0" dirty="0" smtClean="0"/>
              <a:t> les propriétés des contrôles sont chargées à partir du </a:t>
            </a:r>
            <a:r>
              <a:rPr lang="fr-FR" baseline="0" dirty="0" err="1" smtClean="0"/>
              <a:t>Viewstate</a:t>
            </a:r>
            <a:endParaRPr lang="fr-FR" dirty="0" smtClean="0"/>
          </a:p>
          <a:p>
            <a:pPr lvl="0">
              <a:buFont typeface="Arial" pitchFamily="34" charset="0"/>
              <a:buChar char="•"/>
            </a:pPr>
            <a:r>
              <a:rPr lang="fr-FR" dirty="0" smtClean="0"/>
              <a:t>Validation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Appel de la méthode </a:t>
            </a:r>
            <a:r>
              <a:rPr lang="fr-FR" dirty="0" err="1" smtClean="0"/>
              <a:t>Validate</a:t>
            </a:r>
            <a:r>
              <a:rPr lang="fr-FR" dirty="0" smtClean="0"/>
              <a:t> des contrôles validateurs de la page. &gt;&gt; définition de leur propriété </a:t>
            </a:r>
            <a:r>
              <a:rPr lang="fr-FR" dirty="0" err="1" smtClean="0"/>
              <a:t>IsValid</a:t>
            </a:r>
            <a:endParaRPr lang="fr-FR" dirty="0" smtClean="0"/>
          </a:p>
          <a:p>
            <a:pPr lvl="0">
              <a:buFont typeface="Arial" pitchFamily="34" charset="0"/>
              <a:buChar char="•"/>
            </a:pPr>
            <a:r>
              <a:rPr lang="fr-FR" dirty="0" smtClean="0"/>
              <a:t>Gestion des événements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Si </a:t>
            </a:r>
            <a:r>
              <a:rPr lang="fr-FR" dirty="0" err="1" smtClean="0"/>
              <a:t>postback</a:t>
            </a:r>
            <a:r>
              <a:rPr lang="fr-FR" dirty="0" smtClean="0"/>
              <a:t>,</a:t>
            </a:r>
            <a:r>
              <a:rPr lang="fr-FR" baseline="0" dirty="0" smtClean="0"/>
              <a:t> les gestionnaires d’événements sont appelés</a:t>
            </a:r>
            <a:endParaRPr lang="fr-FR" dirty="0" smtClean="0"/>
          </a:p>
          <a:p>
            <a:pPr lvl="0">
              <a:buFont typeface="Arial" pitchFamily="34" charset="0"/>
              <a:buChar char="•"/>
            </a:pPr>
            <a:r>
              <a:rPr lang="fr-FR" dirty="0" smtClean="0"/>
              <a:t>Rendu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Appel de la méthode </a:t>
            </a:r>
            <a:r>
              <a:rPr lang="fr-FR" dirty="0" err="1" smtClean="0"/>
              <a:t>Render</a:t>
            </a:r>
            <a:r>
              <a:rPr lang="fr-FR" dirty="0" smtClean="0"/>
              <a:t> de chaque contrôle de la page, qui écrit dans l’</a:t>
            </a:r>
            <a:r>
              <a:rPr lang="fr-FR" dirty="0" err="1" smtClean="0"/>
              <a:t>OutputStream</a:t>
            </a:r>
            <a:r>
              <a:rPr lang="fr-FR" baseline="0" dirty="0" smtClean="0"/>
              <a:t> de l’objet </a:t>
            </a:r>
            <a:r>
              <a:rPr lang="fr-FR" baseline="0" dirty="0" err="1" smtClean="0"/>
              <a:t>Response</a:t>
            </a:r>
            <a:r>
              <a:rPr lang="fr-FR" baseline="0" dirty="0" smtClean="0"/>
              <a:t> de la page</a:t>
            </a:r>
            <a:endParaRPr lang="fr-FR" dirty="0" smtClean="0"/>
          </a:p>
          <a:p>
            <a:pPr lvl="0">
              <a:buFont typeface="Arial" pitchFamily="34" charset="0"/>
              <a:buChar char="•"/>
            </a:pPr>
            <a:r>
              <a:rPr lang="fr-FR" dirty="0" smtClean="0"/>
              <a:t>Déchargement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Lorsque la</a:t>
            </a:r>
            <a:r>
              <a:rPr lang="fr-FR" baseline="0" dirty="0" smtClean="0"/>
              <a:t> page a été transmise au client et est prête à être supprimée</a:t>
            </a:r>
          </a:p>
          <a:p>
            <a:pPr lvl="1">
              <a:buFont typeface="Arial" pitchFamily="34" charset="0"/>
              <a:buChar char="•"/>
            </a:pPr>
            <a:r>
              <a:rPr lang="fr-FR" baseline="0" dirty="0" smtClean="0"/>
              <a:t>Déchargement des propriétés de la page (</a:t>
            </a:r>
            <a:r>
              <a:rPr lang="fr-FR" baseline="0" dirty="0" err="1" smtClean="0"/>
              <a:t>Response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Request</a:t>
            </a:r>
            <a:r>
              <a:rPr lang="fr-FR" baseline="0" dirty="0" smtClean="0"/>
              <a:t>) et nettoyage éventuel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57</a:t>
            </a:fld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130</a:t>
            </a:fld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139</a:t>
            </a:fld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142</a:t>
            </a:fld>
            <a:endParaRPr lang="fr-F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143</a:t>
            </a:fld>
            <a:endParaRPr lang="fr-F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144</a:t>
            </a:fld>
            <a:endParaRPr 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148</a:t>
            </a:fld>
            <a:endParaRPr 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149</a:t>
            </a:fld>
            <a:endParaRPr lang="fr-F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152</a:t>
            </a:fld>
            <a:endParaRPr lang="fr-F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153</a:t>
            </a:fld>
            <a:endParaRPr lang="fr-F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154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lvl="0">
              <a:buFont typeface="Arial" pitchFamily="34" charset="0"/>
              <a:buNone/>
            </a:pPr>
            <a:r>
              <a:rPr lang="fr-FR" cap="none" spc="0" dirty="0" smtClean="0">
                <a:ln w="18415" cmpd="sng">
                  <a:noFill/>
                  <a:prstDash val="solid"/>
                </a:ln>
              </a:rPr>
              <a:t>Utilisation des événements :</a:t>
            </a:r>
          </a:p>
          <a:p>
            <a:pPr lvl="0">
              <a:buFont typeface="Arial" pitchFamily="34" charset="0"/>
              <a:buChar char="•"/>
            </a:pP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pPr lvl="0">
              <a:buFont typeface="Arial" pitchFamily="34" charset="0"/>
              <a:buChar char="•"/>
            </a:pPr>
            <a:r>
              <a:rPr lang="fr-FR" cap="none" spc="0" dirty="0" err="1" smtClean="0">
                <a:ln w="18415" cmpd="sng">
                  <a:noFill/>
                  <a:prstDash val="solid"/>
                </a:ln>
              </a:rPr>
              <a:t>PreInit</a:t>
            </a: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pPr lvl="1">
              <a:buFont typeface="Arial" pitchFamily="34" charset="0"/>
              <a:buChar char="•"/>
            </a:pPr>
            <a:r>
              <a:rPr lang="fr-FR" cap="none" spc="0" dirty="0" smtClean="0">
                <a:ln w="18415" cmpd="sng">
                  <a:noFill/>
                  <a:prstDash val="solid"/>
                </a:ln>
              </a:rPr>
              <a:t>Création de de contrôles </a:t>
            </a:r>
            <a:r>
              <a:rPr lang="fr-FR" cap="none" spc="0" dirty="0" err="1" smtClean="0">
                <a:ln w="18415" cmpd="sng">
                  <a:noFill/>
                  <a:prstDash val="solid"/>
                </a:ln>
              </a:rPr>
              <a:t>dynamqiues</a:t>
            </a: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pPr lvl="1">
              <a:buFont typeface="Arial" pitchFamily="34" charset="0"/>
              <a:buChar char="•"/>
            </a:pPr>
            <a:r>
              <a:rPr lang="fr-FR" cap="none" spc="0" dirty="0" smtClean="0">
                <a:ln w="18415" cmpd="sng">
                  <a:noFill/>
                  <a:prstDash val="solid"/>
                </a:ln>
              </a:rPr>
              <a:t>Définition d’une page maître</a:t>
            </a:r>
          </a:p>
          <a:p>
            <a:pPr lvl="1">
              <a:buFont typeface="Arial" pitchFamily="34" charset="0"/>
              <a:buChar char="•"/>
            </a:pPr>
            <a:r>
              <a:rPr lang="fr-FR" cap="none" spc="0" dirty="0" smtClean="0">
                <a:ln w="18415" cmpd="sng">
                  <a:noFill/>
                  <a:prstDash val="solid"/>
                </a:ln>
              </a:rPr>
              <a:t>Définition de la propriété </a:t>
            </a:r>
            <a:r>
              <a:rPr lang="fr-FR" cap="none" spc="0" dirty="0" err="1" smtClean="0">
                <a:ln w="18415" cmpd="sng">
                  <a:noFill/>
                  <a:prstDash val="solid"/>
                </a:ln>
              </a:rPr>
              <a:t>Theme</a:t>
            </a: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pPr lvl="0">
              <a:buFont typeface="Arial" pitchFamily="34" charset="0"/>
              <a:buChar char="•"/>
            </a:pPr>
            <a:r>
              <a:rPr lang="fr-FR" cap="none" spc="0" dirty="0" err="1" smtClean="0">
                <a:ln w="18415" cmpd="sng">
                  <a:noFill/>
                  <a:prstDash val="solid"/>
                </a:ln>
              </a:rPr>
              <a:t>Init</a:t>
            </a: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pPr lvl="1">
              <a:buFont typeface="Arial" pitchFamily="34" charset="0"/>
              <a:buChar char="•"/>
            </a:pPr>
            <a:r>
              <a:rPr lang="fr-FR" cap="none" spc="0" dirty="0" smtClean="0">
                <a:ln w="18415" cmpd="sng">
                  <a:noFill/>
                  <a:prstDash val="solid"/>
                </a:ln>
              </a:rPr>
              <a:t>Déclenché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 quand tous les contrôles ont été initialisés</a:t>
            </a:r>
          </a:p>
          <a:p>
            <a:pPr lvl="1">
              <a:buFont typeface="Arial" pitchFamily="34" charset="0"/>
              <a:buChar char="•"/>
            </a:pP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Lecture ou initialisation des propriétés de contrôles</a:t>
            </a: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pPr lvl="0">
              <a:buFont typeface="Arial" pitchFamily="34" charset="0"/>
              <a:buChar char="•"/>
            </a:pPr>
            <a:r>
              <a:rPr lang="fr-FR" cap="none" spc="0" dirty="0" err="1" smtClean="0">
                <a:ln w="18415" cmpd="sng">
                  <a:noFill/>
                  <a:prstDash val="solid"/>
                </a:ln>
              </a:rPr>
              <a:t>InitComplete</a:t>
            </a: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pPr lvl="1">
              <a:buFont typeface="Arial" pitchFamily="34" charset="0"/>
              <a:buChar char="•"/>
            </a:pPr>
            <a:r>
              <a:rPr lang="fr-FR" cap="none" spc="0" dirty="0" smtClean="0">
                <a:ln w="18415" cmpd="sng">
                  <a:noFill/>
                  <a:prstDash val="solid"/>
                </a:ln>
              </a:rPr>
              <a:t>Pour traitements qui nécessitent que toute la page soit initialisée</a:t>
            </a:r>
          </a:p>
          <a:p>
            <a:pPr lvl="0">
              <a:buFont typeface="Arial" pitchFamily="34" charset="0"/>
              <a:buChar char="•"/>
            </a:pPr>
            <a:r>
              <a:rPr lang="fr-FR" cap="none" spc="0" dirty="0" err="1" smtClean="0">
                <a:ln w="18415" cmpd="sng">
                  <a:noFill/>
                  <a:prstDash val="solid"/>
                </a:ln>
              </a:rPr>
              <a:t>PreLoad</a:t>
            </a: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pPr lvl="1">
              <a:buFont typeface="Arial" pitchFamily="34" charset="0"/>
              <a:buChar char="•"/>
            </a:pPr>
            <a:r>
              <a:rPr lang="fr-FR" cap="none" spc="0" dirty="0" smtClean="0">
                <a:ln w="18415" cmpd="sng">
                  <a:noFill/>
                  <a:prstDash val="solid"/>
                </a:ln>
              </a:rPr>
              <a:t>Pour traitements à effectuer avant le chargement du </a:t>
            </a:r>
            <a:r>
              <a:rPr lang="fr-FR" cap="none" spc="0" dirty="0" err="1" smtClean="0">
                <a:ln w="18415" cmpd="sng">
                  <a:noFill/>
                  <a:prstDash val="solid"/>
                </a:ln>
              </a:rPr>
              <a:t>ViewState</a:t>
            </a: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pPr lvl="1">
              <a:buFont typeface="Arial" pitchFamily="34" charset="0"/>
              <a:buChar char="•"/>
            </a:pPr>
            <a:r>
              <a:rPr lang="fr-FR" cap="none" spc="0" dirty="0" smtClean="0">
                <a:ln w="18415" cmpd="sng">
                  <a:noFill/>
                  <a:prstDash val="solid"/>
                </a:ln>
              </a:rPr>
              <a:t>Après cet événement, la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 page charge le </a:t>
            </a:r>
            <a:r>
              <a:rPr lang="fr-FR" cap="none" spc="0" baseline="0" dirty="0" err="1" smtClean="0">
                <a:ln w="18415" cmpd="sng">
                  <a:noFill/>
                  <a:prstDash val="solid"/>
                </a:ln>
              </a:rPr>
              <a:t>ViewState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 pour elle et ses contrôles, puis traite les données postées dans sa propriété </a:t>
            </a:r>
            <a:r>
              <a:rPr lang="fr-FR" cap="none" spc="0" baseline="0" dirty="0" err="1" smtClean="0">
                <a:ln w="18415" cmpd="sng">
                  <a:noFill/>
                  <a:prstDash val="solid"/>
                </a:ln>
              </a:rPr>
              <a:t>Request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.</a:t>
            </a: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pPr lvl="0">
              <a:buFont typeface="Arial" pitchFamily="34" charset="0"/>
              <a:buChar char="•"/>
            </a:pPr>
            <a:r>
              <a:rPr lang="fr-FR" cap="none" spc="0" dirty="0" err="1" smtClean="0">
                <a:ln w="18415" cmpd="sng">
                  <a:noFill/>
                  <a:prstDash val="solid"/>
                </a:ln>
              </a:rPr>
              <a:t>Load</a:t>
            </a: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pPr lvl="1">
              <a:buFont typeface="Arial" pitchFamily="34" charset="0"/>
              <a:buChar char="•"/>
            </a:pPr>
            <a:r>
              <a:rPr lang="fr-FR" cap="none" spc="0" dirty="0" smtClean="0">
                <a:ln w="18415" cmpd="sng">
                  <a:noFill/>
                  <a:prstDash val="solid"/>
                </a:ln>
              </a:rPr>
              <a:t>Appel de la méthode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 </a:t>
            </a:r>
            <a:r>
              <a:rPr lang="fr-FR" cap="none" spc="0" baseline="0" dirty="0" err="1" smtClean="0">
                <a:ln w="18415" cmpd="sng">
                  <a:noFill/>
                  <a:prstDash val="solid"/>
                </a:ln>
              </a:rPr>
              <a:t>OnLoad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 de la page, puis appel récursif sur ses descendants</a:t>
            </a:r>
          </a:p>
          <a:p>
            <a:pPr lvl="1">
              <a:buFont typeface="Arial" pitchFamily="34" charset="0"/>
              <a:buChar char="•"/>
            </a:pP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Définition des propriétés de contrôles</a:t>
            </a:r>
          </a:p>
          <a:p>
            <a:pPr lvl="1">
              <a:buFont typeface="Arial" pitchFamily="34" charset="0"/>
              <a:buChar char="•"/>
            </a:pP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Etablissement de connexions de bases de données</a:t>
            </a: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pPr lvl="0">
              <a:buFont typeface="Arial" pitchFamily="34" charset="0"/>
              <a:buChar char="•"/>
            </a:pPr>
            <a:r>
              <a:rPr lang="fr-FR" cap="none" spc="0" dirty="0" smtClean="0">
                <a:ln w="18415" cmpd="sng">
                  <a:noFill/>
                  <a:prstDash val="solid"/>
                </a:ln>
              </a:rPr>
              <a:t>Evénements de contrôle</a:t>
            </a:r>
          </a:p>
          <a:p>
            <a:pPr lvl="1">
              <a:buFont typeface="Arial" pitchFamily="34" charset="0"/>
              <a:buChar char="•"/>
            </a:pPr>
            <a:r>
              <a:rPr lang="fr-FR" cap="none" spc="0" dirty="0" smtClean="0">
                <a:ln w="18415" cmpd="sng">
                  <a:noFill/>
                  <a:prstDash val="solid"/>
                </a:ln>
              </a:rPr>
              <a:t>Traitement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 des événements de contrôles (ex : Click pour </a:t>
            </a:r>
            <a:r>
              <a:rPr lang="fr-FR" cap="none" spc="0" baseline="0" dirty="0" err="1" smtClean="0">
                <a:ln w="18415" cmpd="sng">
                  <a:noFill/>
                  <a:prstDash val="solid"/>
                </a:ln>
              </a:rPr>
              <a:t>Button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, </a:t>
            </a:r>
            <a:r>
              <a:rPr lang="fr-FR" cap="none" spc="0" baseline="0" dirty="0" err="1" smtClean="0">
                <a:ln w="18415" cmpd="sng">
                  <a:noFill/>
                  <a:prstDash val="solid"/>
                </a:ln>
              </a:rPr>
              <a:t>TextChanged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 pour </a:t>
            </a:r>
            <a:r>
              <a:rPr lang="fr-FR" cap="none" spc="0" baseline="0" dirty="0" err="1" smtClean="0">
                <a:ln w="18415" cmpd="sng">
                  <a:noFill/>
                  <a:prstDash val="solid"/>
                </a:ln>
              </a:rPr>
              <a:t>TextBox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, …)</a:t>
            </a:r>
          </a:p>
          <a:p>
            <a:pPr lvl="1">
              <a:buFont typeface="Arial" pitchFamily="34" charset="0"/>
              <a:buChar char="•"/>
            </a:pP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Si la page utilise des validateurs, vérifier la propriété </a:t>
            </a:r>
            <a:r>
              <a:rPr lang="fr-FR" cap="none" spc="0" baseline="0" dirty="0" err="1" smtClean="0">
                <a:ln w="18415" cmpd="sng">
                  <a:noFill/>
                  <a:prstDash val="solid"/>
                </a:ln>
              </a:rPr>
              <a:t>IsValid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 de la page et/ou des contrôles avant d’exécuter tout traitement.</a:t>
            </a: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pPr lvl="0">
              <a:buFont typeface="Arial" pitchFamily="34" charset="0"/>
              <a:buChar char="•"/>
            </a:pPr>
            <a:r>
              <a:rPr lang="fr-FR" cap="none" spc="0" dirty="0" err="1" smtClean="0">
                <a:ln w="18415" cmpd="sng">
                  <a:noFill/>
                  <a:prstDash val="solid"/>
                </a:ln>
              </a:rPr>
              <a:t>LoadComplete</a:t>
            </a: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pPr lvl="1">
              <a:buFont typeface="Arial" pitchFamily="34" charset="0"/>
              <a:buChar char="•"/>
            </a:pPr>
            <a:r>
              <a:rPr lang="fr-FR" cap="none" spc="0" dirty="0" smtClean="0">
                <a:ln w="18415" cmpd="sng">
                  <a:noFill/>
                  <a:prstDash val="solid"/>
                </a:ln>
              </a:rPr>
              <a:t>Pour traitements qui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 nécessitent que tous les contrôles de la page soient chargés</a:t>
            </a: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pPr lvl="0">
              <a:buFont typeface="Arial" pitchFamily="34" charset="0"/>
              <a:buChar char="•"/>
            </a:pPr>
            <a:r>
              <a:rPr lang="fr-FR" cap="none" spc="0" dirty="0" err="1" smtClean="0">
                <a:ln w="18415" cmpd="sng">
                  <a:noFill/>
                  <a:prstDash val="solid"/>
                </a:ln>
              </a:rPr>
              <a:t>PreRender</a:t>
            </a: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pPr lvl="1">
              <a:buFont typeface="Arial" pitchFamily="34" charset="0"/>
              <a:buChar char="•"/>
            </a:pPr>
            <a:r>
              <a:rPr lang="fr-FR" cap="none" spc="0" dirty="0" smtClean="0">
                <a:ln w="18415" cmpd="sng">
                  <a:noFill/>
                  <a:prstDash val="solid"/>
                </a:ln>
              </a:rPr>
              <a:t>Avant le déclenchement de cet événement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 :</a:t>
            </a:r>
          </a:p>
          <a:p>
            <a:pPr lvl="2">
              <a:buFont typeface="Arial" pitchFamily="34" charset="0"/>
              <a:buChar char="•"/>
            </a:pP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La page appelle la méthode </a:t>
            </a:r>
            <a:r>
              <a:rPr lang="fr-FR" cap="none" spc="0" baseline="0" dirty="0" err="1" smtClean="0">
                <a:ln w="18415" cmpd="sng">
                  <a:noFill/>
                  <a:prstDash val="solid"/>
                </a:ln>
              </a:rPr>
              <a:t>EnsureChildControls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 pour chaque contrôle et pour elle-même (pour s’assurer que tous les contrôles enfants ont été créés)</a:t>
            </a:r>
          </a:p>
          <a:p>
            <a:pPr lvl="2">
              <a:buFont typeface="Arial" pitchFamily="34" charset="0"/>
              <a:buChar char="•"/>
            </a:pP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Les contrôles disposant d’une propriété </a:t>
            </a:r>
            <a:r>
              <a:rPr lang="fr-FR" cap="none" spc="0" baseline="0" dirty="0" err="1" smtClean="0">
                <a:ln w="18415" cmpd="sng">
                  <a:noFill/>
                  <a:prstDash val="solid"/>
                </a:ln>
              </a:rPr>
              <a:t>DataSourceID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 effectue sa liaison de données par la méthode </a:t>
            </a:r>
            <a:r>
              <a:rPr lang="fr-FR" cap="none" spc="0" baseline="0" dirty="0" err="1" smtClean="0">
                <a:ln w="18415" cmpd="sng">
                  <a:noFill/>
                  <a:prstDash val="solid"/>
                </a:ln>
              </a:rPr>
              <a:t>DataBind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 (</a:t>
            </a:r>
            <a:r>
              <a:rPr lang="fr-FR" cap="none" spc="0" baseline="0" dirty="0" err="1" smtClean="0">
                <a:ln w="18415" cmpd="sng">
                  <a:noFill/>
                  <a:prstDash val="solid"/>
                </a:ln>
              </a:rPr>
              <a:t>cf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 liaison de données).</a:t>
            </a:r>
          </a:p>
          <a:p>
            <a:pPr lvl="1">
              <a:buFont typeface="Arial" pitchFamily="34" charset="0"/>
              <a:buChar char="•"/>
            </a:pP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Pour apporter des modifications définitives au contenu de la page ou de ses contrôles</a:t>
            </a: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pPr lvl="0">
              <a:buFont typeface="Arial" pitchFamily="34" charset="0"/>
              <a:buChar char="•"/>
            </a:pPr>
            <a:r>
              <a:rPr lang="fr-FR" cap="none" spc="0" dirty="0" err="1" smtClean="0">
                <a:ln w="18415" cmpd="sng">
                  <a:noFill/>
                  <a:prstDash val="solid"/>
                </a:ln>
              </a:rPr>
              <a:t>SaveStateComplete</a:t>
            </a: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pPr lvl="1">
              <a:buFont typeface="Arial" pitchFamily="34" charset="0"/>
              <a:buChar char="•"/>
            </a:pPr>
            <a:r>
              <a:rPr lang="fr-FR" cap="none" spc="0" dirty="0" smtClean="0">
                <a:ln w="18415" cmpd="sng">
                  <a:noFill/>
                  <a:prstDash val="solid"/>
                </a:ln>
              </a:rPr>
              <a:t>Avant le </a:t>
            </a:r>
            <a:r>
              <a:rPr lang="fr-FR" cap="none" spc="0" dirty="0" err="1" smtClean="0">
                <a:ln w="18415" cmpd="sng">
                  <a:noFill/>
                  <a:prstDash val="solid"/>
                </a:ln>
              </a:rPr>
              <a:t>déclenchament</a:t>
            </a:r>
            <a:r>
              <a:rPr lang="fr-FR" cap="none" spc="0" dirty="0" smtClean="0">
                <a:ln w="18415" cmpd="sng">
                  <a:noFill/>
                  <a:prstDash val="solid"/>
                </a:ln>
              </a:rPr>
              <a:t> de cet événement, le </a:t>
            </a:r>
            <a:r>
              <a:rPr lang="fr-FR" cap="none" spc="0" dirty="0" err="1" smtClean="0">
                <a:ln w="18415" cmpd="sng">
                  <a:noFill/>
                  <a:prstDash val="solid"/>
                </a:ln>
              </a:rPr>
              <a:t>ViewState</a:t>
            </a:r>
            <a:r>
              <a:rPr lang="fr-FR" cap="none" spc="0" dirty="0" smtClean="0">
                <a:ln w="18415" cmpd="sng">
                  <a:noFill/>
                  <a:prstDash val="solid"/>
                </a:ln>
              </a:rPr>
              <a:t> est enregistré.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 Toute modification ultérieure sera ignorée</a:t>
            </a:r>
          </a:p>
          <a:p>
            <a:pPr lvl="1">
              <a:buFont typeface="Arial" pitchFamily="34" charset="0"/>
              <a:buChar char="•"/>
            </a:pPr>
            <a:r>
              <a:rPr lang="fr-FR" cap="none" spc="0" dirty="0" smtClean="0">
                <a:ln w="18415" cmpd="sng">
                  <a:noFill/>
                  <a:prstDash val="solid"/>
                </a:ln>
              </a:rPr>
              <a:t>Pour traitements qui requièrent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 l’enregistrement du </a:t>
            </a:r>
            <a:r>
              <a:rPr lang="fr-FR" cap="none" spc="0" baseline="0" dirty="0" err="1" smtClean="0">
                <a:ln w="18415" cmpd="sng">
                  <a:noFill/>
                  <a:prstDash val="solid"/>
                </a:ln>
              </a:rPr>
              <a:t>ViewState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 mais ne modifient pas les contrôles</a:t>
            </a: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pPr lvl="0">
              <a:buFont typeface="Arial" pitchFamily="34" charset="0"/>
              <a:buChar char="•"/>
            </a:pPr>
            <a:r>
              <a:rPr lang="fr-FR" cap="none" spc="0" dirty="0" err="1" smtClean="0">
                <a:ln w="18415" cmpd="sng">
                  <a:noFill/>
                  <a:prstDash val="solid"/>
                </a:ln>
              </a:rPr>
              <a:t>Render</a:t>
            </a: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pPr lvl="1">
              <a:buFont typeface="Arial" pitchFamily="34" charset="0"/>
              <a:buChar char="•"/>
            </a:pPr>
            <a:r>
              <a:rPr lang="fr-FR" cap="none" spc="0" dirty="0" err="1" smtClean="0">
                <a:ln w="18415" cmpd="sng">
                  <a:noFill/>
                  <a:prstDash val="solid"/>
                </a:ln>
              </a:rPr>
              <a:t>Render</a:t>
            </a:r>
            <a:r>
              <a:rPr lang="fr-FR" cap="none" spc="0" dirty="0" smtClean="0">
                <a:ln w="18415" cmpd="sng">
                  <a:noFill/>
                  <a:prstDash val="solid"/>
                </a:ln>
              </a:rPr>
              <a:t> n’est pas un événement, mais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 </a:t>
            </a:r>
            <a:r>
              <a:rPr lang="fr-FR" cap="none" spc="0" dirty="0" smtClean="0">
                <a:ln w="18415" cmpd="sng">
                  <a:noFill/>
                  <a:prstDash val="solid"/>
                </a:ln>
              </a:rPr>
              <a:t>une méthode appelée par page sur chacun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 de ses contrôles.</a:t>
            </a:r>
          </a:p>
          <a:p>
            <a:pPr lvl="1">
              <a:buFont typeface="Arial" pitchFamily="34" charset="0"/>
              <a:buChar char="•"/>
            </a:pP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Définit  le balisage du contrôle envoyé au navigateur (HTML)</a:t>
            </a:r>
          </a:p>
          <a:p>
            <a:pPr lvl="1">
              <a:buFont typeface="Arial" pitchFamily="34" charset="0"/>
              <a:buChar char="•"/>
            </a:pP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Pour définir le rendu de contrôles personnalisés</a:t>
            </a: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pPr lvl="0">
              <a:buFont typeface="Arial" pitchFamily="34" charset="0"/>
              <a:buChar char="•"/>
            </a:pPr>
            <a:r>
              <a:rPr lang="fr-FR" cap="none" spc="0" dirty="0" err="1" smtClean="0">
                <a:ln w="18415" cmpd="sng">
                  <a:noFill/>
                  <a:prstDash val="solid"/>
                </a:ln>
              </a:rPr>
              <a:t>Unload</a:t>
            </a: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pPr lvl="1">
              <a:buFont typeface="Arial" pitchFamily="34" charset="0"/>
              <a:buChar char="•"/>
            </a:pPr>
            <a:r>
              <a:rPr lang="fr-FR" cap="none" spc="0" dirty="0" smtClean="0">
                <a:ln w="18415" cmpd="sng">
                  <a:noFill/>
                  <a:prstDash val="solid"/>
                </a:ln>
              </a:rPr>
              <a:t>Pour le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 nettoyage des contrôles spécifiques : fermeture des connexions, des fichiers ouverts…</a:t>
            </a:r>
          </a:p>
          <a:p>
            <a:pPr lvl="1">
              <a:buFont typeface="Arial" pitchFamily="34" charset="0"/>
              <a:buChar char="•"/>
            </a:pP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A ce stade, le flux de sortie a déjà été envoyé au client &gt;&gt; l’appel à </a:t>
            </a:r>
            <a:r>
              <a:rPr lang="fr-FR" cap="none" spc="0" baseline="0" dirty="0" err="1" smtClean="0">
                <a:ln w="18415" cmpd="sng">
                  <a:noFill/>
                  <a:prstDash val="solid"/>
                </a:ln>
              </a:rPr>
              <a:t>Response.Write</a:t>
            </a:r>
            <a:r>
              <a:rPr lang="fr-FR" cap="none" spc="0" baseline="0" dirty="0" smtClean="0">
                <a:ln w="18415" cmpd="sng">
                  <a:noFill/>
                  <a:prstDash val="solid"/>
                </a:ln>
              </a:rPr>
              <a:t> déclenchera une exception</a:t>
            </a:r>
          </a:p>
          <a:p>
            <a:pPr lvl="1">
              <a:buFont typeface="Arial" pitchFamily="34" charset="0"/>
              <a:buChar char="•"/>
            </a:pPr>
            <a:endParaRPr lang="fr-FR" cap="none" spc="0" dirty="0" smtClean="0">
              <a:ln w="18415" cmpd="sng">
                <a:noFill/>
                <a:prstDash val="solid"/>
              </a:ln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58</a:t>
            </a:fld>
            <a:endParaRPr lang="fr-F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155</a:t>
            </a:fld>
            <a:endParaRPr lang="fr-F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157</a:t>
            </a:fld>
            <a:endParaRPr lang="fr-F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158</a:t>
            </a:fld>
            <a:endParaRPr lang="fr-F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159</a:t>
            </a:fld>
            <a:endParaRPr lang="fr-F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161</a:t>
            </a:fld>
            <a:endParaRPr lang="fr-F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162</a:t>
            </a:fld>
            <a:endParaRPr lang="fr-F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163</a:t>
            </a:fld>
            <a:endParaRPr lang="fr-F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164</a:t>
            </a:fld>
            <a:endParaRPr lang="fr-F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171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59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60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61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62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6F66A0-B3AD-4416-8AC3-B3D1C01F43FB}" type="slidenum">
              <a:rPr lang="fr-FR" smtClean="0"/>
              <a:pPr/>
              <a:t>63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gradFill flip="none" rotWithShape="1">
          <a:gsLst>
            <a:gs pos="75000">
              <a:schemeClr val="accent1"/>
            </a:gs>
            <a:gs pos="19000">
              <a:schemeClr val="accent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gradFill>
            <a:gsLst>
              <a:gs pos="73000">
                <a:schemeClr val="accent1"/>
              </a:gs>
              <a:gs pos="0">
                <a:schemeClr val="accent2"/>
              </a:gs>
            </a:gsLst>
            <a:lin ang="0" scaled="1"/>
          </a:gra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kumimoji="0" lang="fr-FR" dirty="0" smtClean="0"/>
              <a:t>Cliquez pour modifier le style du titre</a:t>
            </a:r>
            <a:endParaRPr kumimoji="0" lang="en-US" dirty="0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2339752" y="6093296"/>
            <a:ext cx="6728048" cy="64254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dirty="0" smtClean="0"/>
              <a:t>Cliquez pour modifier le style des sous-titres du masque</a:t>
            </a:r>
            <a:endParaRPr kumimoji="0" lang="en-US" dirty="0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EB54548-21FA-4F68-BEA0-09A8F0FD6744}" type="datetime1">
              <a:rPr lang="fr-FR" smtClean="0"/>
              <a:pPr/>
              <a:t>22/11/2013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BEC157B-69E3-4143-BC29-D2E7BC3C26E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B72F-726A-4CF6-A40C-0CA1BE5C64D2}" type="datetime1">
              <a:rPr lang="fr-FR" smtClean="0"/>
              <a:pPr/>
              <a:t>22/11/2013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157B-69E3-4143-BC29-D2E7BC3C26E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0B5A55F1-1399-411E-95F0-6C6F8873E92B}" type="datetime1">
              <a:rPr lang="fr-FR" smtClean="0"/>
              <a:pPr/>
              <a:t>22/11/2013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DBEC157B-69E3-4143-BC29-D2E7BC3C26E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518A7-2007-4174-83F0-91FF0355043A}" type="datetime1">
              <a:rPr lang="fr-FR" smtClean="0"/>
              <a:pPr/>
              <a:t>22/11/2013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157B-69E3-4143-BC29-D2E7BC3C26E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fr-FR" dirty="0" smtClean="0"/>
              <a:t>Cliquez pour modifier le style du titre</a:t>
            </a:r>
            <a:endParaRPr kumimoji="0"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4122F-59DC-421B-B803-58747E5FF1DB}" type="datetime1">
              <a:rPr lang="fr-FR" smtClean="0"/>
              <a:pPr/>
              <a:t>22/11/2013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0" y="1268760"/>
            <a:ext cx="533400" cy="2444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BEC157B-69E3-4143-BC29-D2E7BC3C26E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03648" y="2924944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1252736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1252736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03648" y="1628800"/>
            <a:ext cx="7620000" cy="1152128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fr-FR" dirty="0" smtClean="0"/>
              <a:t>Cliquez pour modifier le style du titre</a:t>
            </a:r>
            <a:endParaRPr kumimoji="0" lang="en-US" dirty="0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2918B-99F8-4167-9510-9EC645421D0B}" type="datetime1">
              <a:rPr lang="fr-FR" smtClean="0"/>
              <a:pPr/>
              <a:t>22/11/2013</a:t>
            </a:fld>
            <a:endParaRPr lang="fr-FR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1844824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DBEC157B-69E3-4143-BC29-D2E7BC3C26E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73A4382-F184-439C-B334-782A5D4DD507}" type="datetime1">
              <a:rPr lang="fr-FR" smtClean="0"/>
              <a:pPr/>
              <a:t>22/11/2013</a:t>
            </a:fld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BEC157B-69E3-4143-BC29-D2E7BC3C26E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E64924F-5B55-4B3C-AC4F-1587E6CFA2D5}" type="datetime1">
              <a:rPr lang="fr-FR" smtClean="0"/>
              <a:pPr/>
              <a:t>22/11/2013</a:t>
            </a:fld>
            <a:endParaRPr lang="fr-FR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BEC157B-69E3-4143-BC29-D2E7BC3C26E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9BE8C-FEF3-4C62-B09F-FA482ACA938A}" type="datetime1">
              <a:rPr lang="fr-FR" smtClean="0"/>
              <a:pPr/>
              <a:t>22/11/2013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BEC157B-69E3-4143-BC29-D2E7BC3C26E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0F52-D775-4FF0-A6D9-24406DFDA4D2}" type="datetime1">
              <a:rPr lang="fr-FR" smtClean="0"/>
              <a:pPr/>
              <a:t>22/11/2013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EC157B-69E3-4143-BC29-D2E7BC3C26EA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12760-50E5-4E3A-ADDE-CF591F35231B}" type="datetime1">
              <a:rPr lang="fr-FR" smtClean="0"/>
              <a:pPr/>
              <a:t>22/11/2013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BEC157B-69E3-4143-BC29-D2E7BC3C26E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BA383D5F-DA50-45A6-93A3-24543618E2E3}" type="datetime1">
              <a:rPr lang="fr-FR" smtClean="0"/>
              <a:pPr/>
              <a:t>22/11/2013</a:t>
            </a:fld>
            <a:endParaRPr lang="fr-FR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DBEC157B-69E3-4143-BC29-D2E7BC3C26E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dirty="0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dirty="0" smtClean="0"/>
              <a:t>Deuxième niveau</a:t>
            </a:r>
          </a:p>
          <a:p>
            <a:pPr lvl="2" eaLnBrk="1" latinLnBrk="0" hangingPunct="1"/>
            <a:r>
              <a:rPr kumimoji="0" lang="fr-FR" dirty="0" smtClean="0"/>
              <a:t>Troisième niveau</a:t>
            </a:r>
          </a:p>
          <a:p>
            <a:pPr lvl="3" eaLnBrk="1" latinLnBrk="0" hangingPunct="1"/>
            <a:r>
              <a:rPr kumimoji="0" lang="fr-FR" dirty="0" smtClean="0"/>
              <a:t>Quatrième niveau</a:t>
            </a:r>
          </a:p>
          <a:p>
            <a:pPr lvl="4" eaLnBrk="1" latinLnBrk="0" hangingPunct="1"/>
            <a:r>
              <a:rPr kumimoji="0" lang="fr-FR" dirty="0" smtClean="0"/>
              <a:t>Cinquième niveau</a:t>
            </a:r>
            <a:endParaRPr kumimoji="0" lang="en-US" dirty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402558F-18CE-4B98-9DAF-8C87831DF0BF}" type="datetime1">
              <a:rPr lang="fr-FR" smtClean="0"/>
              <a:pPr/>
              <a:t>22/11/2013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107504" y="12687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BEC157B-69E3-4143-BC29-D2E7BC3C26EA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107504" y="1268760"/>
            <a:ext cx="523783" cy="22194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 userDrawn="1"/>
        </p:nvSpPr>
        <p:spPr>
          <a:xfrm>
            <a:off x="683568" y="1268760"/>
            <a:ext cx="8352928" cy="22194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  <p:sldLayoutId id="2147484310" r:id="rId12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 pitchFamily="2" charset="2"/>
        <a:buChar char="q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" pitchFamily="2" charset="2"/>
        <a:buChar char="Ø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3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6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1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ontact@benoitchauvet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library/system.web.ui.webcontrols.listview.aspx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C157B-69E3-4143-BC29-D2E7BC3C26EA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547664" y="2060848"/>
            <a:ext cx="6477000" cy="154076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ASP.NET 4.5 niveau 1</a:t>
            </a:r>
            <a:b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développement web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2" descr="http://www.cnetfrance.fr/i/edit/dl/2010/09/microsoft-net-framewo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861048"/>
            <a:ext cx="2857500" cy="2162176"/>
          </a:xfrm>
          <a:prstGeom prst="rect">
            <a:avLst/>
          </a:prstGeom>
          <a:noFill/>
        </p:spPr>
      </p:pic>
      <p:pic>
        <p:nvPicPr>
          <p:cNvPr id="7" name="Picture 6" descr="http://i.stack.imgur.com/28qf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764704"/>
            <a:ext cx="4992489" cy="8741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Plateforme .NET</a:t>
            </a:r>
            <a:endParaRPr lang="fr-FR" b="1" dirty="0"/>
          </a:p>
        </p:txBody>
      </p:sp>
      <p:sp>
        <p:nvSpPr>
          <p:cNvPr id="4" name="Rectangle 3"/>
          <p:cNvSpPr/>
          <p:nvPr/>
        </p:nvSpPr>
        <p:spPr>
          <a:xfrm>
            <a:off x="683568" y="2204864"/>
            <a:ext cx="1728192" cy="8640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Code Source (C#, VB.net,…)</a:t>
            </a:r>
            <a:endParaRPr lang="fr-FR" dirty="0"/>
          </a:p>
        </p:txBody>
      </p:sp>
      <p:sp>
        <p:nvSpPr>
          <p:cNvPr id="5" name="Flèche droite 4"/>
          <p:cNvSpPr/>
          <p:nvPr/>
        </p:nvSpPr>
        <p:spPr>
          <a:xfrm rot="5400000">
            <a:off x="1151620" y="3465004"/>
            <a:ext cx="72008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ogner un rectangle avec un coin du même côté 5"/>
          <p:cNvSpPr/>
          <p:nvPr/>
        </p:nvSpPr>
        <p:spPr>
          <a:xfrm>
            <a:off x="539552" y="4077072"/>
            <a:ext cx="1872208" cy="1008112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Compilateur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572000" y="2492896"/>
            <a:ext cx="1728192" cy="7200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CIL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 rot="19714428">
            <a:off x="2298945" y="3314690"/>
            <a:ext cx="2391144" cy="2399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3203848" y="1916832"/>
            <a:ext cx="4896544" cy="4248472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851920" y="198884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Common </a:t>
            </a:r>
            <a:r>
              <a:rPr lang="fr-FR" dirty="0" err="1" smtClean="0"/>
              <a:t>Language</a:t>
            </a:r>
            <a:r>
              <a:rPr lang="fr-FR" dirty="0" smtClean="0"/>
              <a:t> Infrastructure</a:t>
            </a:r>
            <a:endParaRPr lang="fr-FR" dirty="0"/>
          </a:p>
        </p:txBody>
      </p:sp>
      <p:sp>
        <p:nvSpPr>
          <p:cNvPr id="11" name="Flèche droite 10"/>
          <p:cNvSpPr/>
          <p:nvPr/>
        </p:nvSpPr>
        <p:spPr>
          <a:xfrm rot="5400000">
            <a:off x="5220072" y="3501008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ogner un rectangle avec un coin du même côté 11"/>
          <p:cNvSpPr/>
          <p:nvPr/>
        </p:nvSpPr>
        <p:spPr>
          <a:xfrm>
            <a:off x="4572000" y="3933056"/>
            <a:ext cx="1800200" cy="648072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CLR</a:t>
            </a:r>
            <a:endParaRPr lang="fr-FR" dirty="0"/>
          </a:p>
        </p:txBody>
      </p:sp>
      <p:sp>
        <p:nvSpPr>
          <p:cNvPr id="13" name="Flèche droite 12"/>
          <p:cNvSpPr/>
          <p:nvPr/>
        </p:nvSpPr>
        <p:spPr>
          <a:xfrm rot="5400000">
            <a:off x="5220072" y="4797152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4644008" y="5229200"/>
            <a:ext cx="1872208" cy="72008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Code exécutable</a:t>
            </a:r>
            <a:endParaRPr lang="fr-FR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Feuilles de style CSS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fr-FR" dirty="0" smtClean="0"/>
              <a:t>Les feuilles de style (CSS) permettent de définir la présentation des éléments de la page : </a:t>
            </a:r>
          </a:p>
          <a:p>
            <a:pPr lvl="1"/>
            <a:r>
              <a:rPr lang="fr-FR" dirty="0" smtClean="0"/>
              <a:t>Polices, couleurs, styles de paragraphe et titres…</a:t>
            </a:r>
          </a:p>
          <a:p>
            <a:pPr lvl="1"/>
            <a:r>
              <a:rPr lang="fr-FR" dirty="0" smtClean="0"/>
              <a:t>Bordures, dimensions, positionnement…</a:t>
            </a:r>
          </a:p>
          <a:p>
            <a:r>
              <a:rPr lang="fr-FR" dirty="0" smtClean="0"/>
              <a:t>Définition centralisée de styles, </a:t>
            </a:r>
            <a:r>
              <a:rPr lang="fr-FR" dirty="0" err="1" smtClean="0"/>
              <a:t>appplicables</a:t>
            </a:r>
            <a:r>
              <a:rPr lang="fr-FR" dirty="0" smtClean="0"/>
              <a:t> à différents éléments du site</a:t>
            </a:r>
          </a:p>
          <a:p>
            <a:r>
              <a:rPr lang="fr-FR" dirty="0" smtClean="0"/>
              <a:t>Lien vers une </a:t>
            </a:r>
            <a:r>
              <a:rPr lang="fr-FR" dirty="0" err="1" smtClean="0"/>
              <a:t>css</a:t>
            </a:r>
            <a:r>
              <a:rPr lang="fr-FR" dirty="0" smtClean="0"/>
              <a:t> dans la section &lt;</a:t>
            </a:r>
            <a:r>
              <a:rPr lang="fr-FR" dirty="0" err="1" smtClean="0"/>
              <a:t>head</a:t>
            </a:r>
            <a:r>
              <a:rPr lang="fr-FR" dirty="0" smtClean="0"/>
              <a:t>&gt; de la page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100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CSS - Création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101</a:t>
            </a:fld>
            <a:endParaRPr lang="fr-F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2063" t="9695" r="80809" b="65046"/>
          <a:stretch>
            <a:fillRect/>
          </a:stretch>
        </p:blipFill>
        <p:spPr bwMode="auto">
          <a:xfrm>
            <a:off x="395536" y="1556792"/>
            <a:ext cx="4050448" cy="3240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 l="2160" t="34749" r="81893" b="32571"/>
          <a:stretch>
            <a:fillRect/>
          </a:stretch>
        </p:blipFill>
        <p:spPr bwMode="auto">
          <a:xfrm>
            <a:off x="4860032" y="1556792"/>
            <a:ext cx="3456384" cy="3840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CSS - Utilisation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102</a:t>
            </a:fld>
            <a:endParaRPr lang="fr-F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2063" t="14052" r="63091" b="55447"/>
          <a:stretch>
            <a:fillRect/>
          </a:stretch>
        </p:blipFill>
        <p:spPr bwMode="auto">
          <a:xfrm>
            <a:off x="323528" y="2060848"/>
            <a:ext cx="8041751" cy="381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 t="12640" r="80809" b="66482"/>
          <a:stretch>
            <a:fillRect/>
          </a:stretch>
        </p:blipFill>
        <p:spPr bwMode="auto">
          <a:xfrm>
            <a:off x="5652120" y="3356992"/>
            <a:ext cx="2955476" cy="172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Skins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1540768"/>
          </a:xfrm>
        </p:spPr>
        <p:txBody>
          <a:bodyPr/>
          <a:lstStyle/>
          <a:p>
            <a:r>
              <a:rPr lang="fr-FR" dirty="0" smtClean="0"/>
              <a:t>Un fichier .skin permet de définir les propriétés visuelles des contrôles web d’ASP.NET </a:t>
            </a:r>
          </a:p>
          <a:p>
            <a:r>
              <a:rPr lang="fr-FR" dirty="0" smtClean="0"/>
              <a:t>Exemple : 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103</a:t>
            </a:fld>
            <a:endParaRPr lang="fr-F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2654" t="9695" r="59547" b="76144"/>
          <a:stretch>
            <a:fillRect/>
          </a:stretch>
        </p:blipFill>
        <p:spPr bwMode="auto">
          <a:xfrm>
            <a:off x="971600" y="3068959"/>
            <a:ext cx="6984776" cy="1418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 l="5906" t="9390" r="52160" b="79717"/>
          <a:stretch>
            <a:fillRect/>
          </a:stretch>
        </p:blipFill>
        <p:spPr bwMode="auto">
          <a:xfrm>
            <a:off x="755576" y="4797152"/>
            <a:ext cx="7668852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Thèmes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Un thème contient des fichiers .</a:t>
            </a:r>
            <a:r>
              <a:rPr lang="fr-FR" dirty="0" err="1" smtClean="0"/>
              <a:t>css</a:t>
            </a:r>
            <a:r>
              <a:rPr lang="fr-FR" dirty="0" smtClean="0"/>
              <a:t> et .skin</a:t>
            </a:r>
          </a:p>
          <a:p>
            <a:r>
              <a:rPr lang="fr-FR" dirty="0" smtClean="0"/>
              <a:t>Un site peut avoir plusieurs thèmes, paramétrable au niveau de chaque page ou de l’ensemble du site</a:t>
            </a:r>
          </a:p>
          <a:p>
            <a:r>
              <a:rPr lang="fr-FR" dirty="0" smtClean="0"/>
              <a:t>Chaque thème est un sous-dossier du dossier « </a:t>
            </a:r>
            <a:r>
              <a:rPr lang="fr-FR" dirty="0" err="1" smtClean="0"/>
              <a:t>themes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L’ensemble des .</a:t>
            </a:r>
            <a:r>
              <a:rPr lang="fr-FR" dirty="0" err="1" smtClean="0"/>
              <a:t>css</a:t>
            </a:r>
            <a:r>
              <a:rPr lang="fr-FR" dirty="0" smtClean="0"/>
              <a:t> et des .skin du </a:t>
            </a:r>
            <a:r>
              <a:rPr lang="fr-FR" dirty="0" err="1" smtClean="0"/>
              <a:t>theme</a:t>
            </a:r>
            <a:r>
              <a:rPr lang="fr-FR" dirty="0" smtClean="0"/>
              <a:t> sont appliqués automatiquement aux pages concernées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104</a:t>
            </a:fld>
            <a:endParaRPr lang="fr-FR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Thèmes - exemple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105</a:t>
            </a:fld>
            <a:endParaRPr lang="fr-F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77071" t="19499" r="6982" b="51089"/>
          <a:stretch>
            <a:fillRect/>
          </a:stretch>
        </p:blipFill>
        <p:spPr bwMode="auto">
          <a:xfrm>
            <a:off x="395536" y="1844824"/>
            <a:ext cx="2592288" cy="2592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 t="9695" r="75397" b="78322"/>
          <a:stretch>
            <a:fillRect/>
          </a:stretch>
        </p:blipFill>
        <p:spPr bwMode="auto">
          <a:xfrm>
            <a:off x="3347864" y="1628800"/>
            <a:ext cx="4824536" cy="1273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 cstate="print"/>
          <a:srcRect t="9695" r="75397" b="78322"/>
          <a:stretch>
            <a:fillRect/>
          </a:stretch>
        </p:blipFill>
        <p:spPr bwMode="auto">
          <a:xfrm>
            <a:off x="3347864" y="4005064"/>
            <a:ext cx="4908528" cy="129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 t="12640" r="80121" b="66482"/>
          <a:stretch>
            <a:fillRect/>
          </a:stretch>
        </p:blipFill>
        <p:spPr bwMode="auto">
          <a:xfrm>
            <a:off x="6300192" y="2636912"/>
            <a:ext cx="2423592" cy="1368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/>
          <a:srcRect t="12087" r="80510" b="67035"/>
          <a:stretch>
            <a:fillRect/>
          </a:stretch>
        </p:blipFill>
        <p:spPr bwMode="auto">
          <a:xfrm>
            <a:off x="6300192" y="5013176"/>
            <a:ext cx="2376264" cy="1368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Travaux pratiques 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Réalisation d'une application de e-commerce.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106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fr-FR" dirty="0" smtClean="0"/>
              <a:t>Contrôle de sources de données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C157B-69E3-4143-BC29-D2E7BC3C26EA}" type="slidenum">
              <a:rPr lang="fr-FR" smtClean="0"/>
              <a:pPr/>
              <a:t>107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ADO.NET - Présentation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 smtClean="0"/>
              <a:t>(c) Benoit Chauvet 2013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4980" y="1269506"/>
            <a:ext cx="576064" cy="244476"/>
          </a:xfrm>
        </p:spPr>
        <p:txBody>
          <a:bodyPr>
            <a:normAutofit fontScale="85000" lnSpcReduction="20000"/>
          </a:bodyPr>
          <a:lstStyle/>
          <a:p>
            <a:fld id="{CF4668DC-857F-487D-BFFA-8C0CA5037977}" type="slidenum">
              <a:rPr lang="fr-BE" smtClean="0"/>
              <a:pPr/>
              <a:t>108</a:t>
            </a:fld>
            <a:endParaRPr lang="fr-BE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2735216" cy="4495800"/>
          </a:xfrm>
        </p:spPr>
        <p:txBody>
          <a:bodyPr/>
          <a:lstStyle/>
          <a:p>
            <a:r>
              <a:rPr lang="fr-FR" dirty="0" smtClean="0"/>
              <a:t>ADO.net : ensemble de composants du framework pour la manipulation de données</a:t>
            </a:r>
          </a:p>
          <a:p>
            <a:r>
              <a:rPr lang="fr-FR" dirty="0" smtClean="0"/>
              <a:t>Namespace System.Data</a:t>
            </a:r>
          </a:p>
        </p:txBody>
      </p:sp>
      <p:pic>
        <p:nvPicPr>
          <p:cNvPr id="12290" name="Picture 2" descr="http://i.msdn.microsoft.com/dynimg/IC131596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1628801"/>
            <a:ext cx="5328592" cy="4422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ADO.NET – Fournisseurs de données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 smtClean="0"/>
              <a:t>(c) Benoit Chauvet 2013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4980" y="1269506"/>
            <a:ext cx="576064" cy="244476"/>
          </a:xfrm>
        </p:spPr>
        <p:txBody>
          <a:bodyPr>
            <a:normAutofit fontScale="85000" lnSpcReduction="20000"/>
          </a:bodyPr>
          <a:lstStyle/>
          <a:p>
            <a:fld id="{CF4668DC-857F-487D-BFFA-8C0CA5037977}" type="slidenum">
              <a:rPr lang="fr-BE" smtClean="0"/>
              <a:pPr/>
              <a:t>109</a:t>
            </a:fld>
            <a:endParaRPr lang="fr-BE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Fournisseurs disponibles dans le framework :</a:t>
            </a:r>
          </a:p>
          <a:p>
            <a:pPr lvl="1"/>
            <a:r>
              <a:rPr lang="fr-FR" dirty="0" smtClean="0"/>
              <a:t>Fournisseur SQL Serveur – (SQL)</a:t>
            </a:r>
          </a:p>
          <a:p>
            <a:pPr lvl="1"/>
            <a:r>
              <a:rPr lang="fr-FR" dirty="0" smtClean="0"/>
              <a:t>Fournisseur OLE DB – (OLEDB)</a:t>
            </a:r>
          </a:p>
          <a:p>
            <a:pPr lvl="1"/>
            <a:r>
              <a:rPr lang="fr-FR" dirty="0" smtClean="0"/>
              <a:t>Fournisseur ODBC – (ODBC)</a:t>
            </a:r>
          </a:p>
          <a:p>
            <a:r>
              <a:rPr lang="fr-FR" dirty="0" smtClean="0"/>
              <a:t>Fournisseurs tiers :</a:t>
            </a:r>
          </a:p>
          <a:p>
            <a:pPr lvl="1"/>
            <a:r>
              <a:rPr lang="fr-FR" dirty="0" smtClean="0"/>
              <a:t>Oracle Data Provider (ODP)</a:t>
            </a:r>
          </a:p>
          <a:p>
            <a:pPr lvl="1"/>
            <a:r>
              <a:rPr lang="fr-FR" dirty="0" smtClean="0"/>
              <a:t>MySql…</a:t>
            </a:r>
          </a:p>
          <a:p>
            <a:pPr lvl="1"/>
            <a:r>
              <a:rPr lang="fr-FR" dirty="0" smtClean="0"/>
              <a:t>Assemblies téléchargeables chez les tiers</a:t>
            </a:r>
          </a:p>
          <a:p>
            <a:r>
              <a:rPr lang="fr-FR" dirty="0" smtClean="0"/>
              <a:t>Proposent des implémentations d’ADO.NET basées sur les mêmes objets de base (préfixés).</a:t>
            </a:r>
          </a:p>
          <a:p>
            <a:pPr lvl="1"/>
            <a:r>
              <a:rPr lang="fr-FR" dirty="0" smtClean="0"/>
              <a:t>SQL : System.Data.SqlCllient</a:t>
            </a:r>
          </a:p>
          <a:p>
            <a:pPr lvl="1"/>
            <a:r>
              <a:rPr lang="fr-FR" dirty="0" smtClean="0"/>
              <a:t>ODBC : System.Data.Odbc</a:t>
            </a:r>
          </a:p>
          <a:p>
            <a:pPr lvl="1"/>
            <a:r>
              <a:rPr lang="fr-FR" dirty="0" smtClean="0"/>
              <a:t>OLE DB : System.Data.OleDb</a:t>
            </a:r>
          </a:p>
          <a:p>
            <a:pPr lvl="1"/>
            <a:r>
              <a:rPr lang="fr-FR" dirty="0" smtClean="0"/>
              <a:t>Oracle : System.Data.OracleClient</a:t>
            </a:r>
          </a:p>
          <a:p>
            <a:pPr lvl="1"/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smtClean="0"/>
              <a:t>Plateforme </a:t>
            </a:r>
            <a:r>
              <a:rPr lang="fr-FR" dirty="0" smtClean="0"/>
              <a:t>.NET</a:t>
            </a:r>
            <a:endParaRPr lang="fr-FR" dirty="0"/>
          </a:p>
        </p:txBody>
      </p:sp>
      <p:pic>
        <p:nvPicPr>
          <p:cNvPr id="68610" name="Picture 2" descr="http://4.bp.blogspot.com/_kA2dloVQOBA/TJ94uQqbuyI/AAAAAAAAAoY/usSgkpTkoLM/s1600/dot_net_framework.png"/>
          <p:cNvPicPr>
            <a:picLocks noChangeAspect="1" noChangeArrowheads="1"/>
          </p:cNvPicPr>
          <p:nvPr/>
        </p:nvPicPr>
        <p:blipFill>
          <a:blip r:embed="rId2" cstate="print"/>
          <a:srcRect t="12451"/>
          <a:stretch>
            <a:fillRect/>
          </a:stretch>
        </p:blipFill>
        <p:spPr bwMode="auto">
          <a:xfrm>
            <a:off x="1259632" y="1988840"/>
            <a:ext cx="6385207" cy="4176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899592" y="1484784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Le Framework .net</a:t>
            </a:r>
            <a:endParaRPr lang="fr-FR" sz="24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Connexion à une base de données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 smtClean="0"/>
              <a:t>(c) Benoit Chauvet 2013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4980" y="1269506"/>
            <a:ext cx="576064" cy="244476"/>
          </a:xfrm>
        </p:spPr>
        <p:txBody>
          <a:bodyPr>
            <a:normAutofit fontScale="85000" lnSpcReduction="20000"/>
          </a:bodyPr>
          <a:lstStyle/>
          <a:p>
            <a:fld id="{CF4668DC-857F-487D-BFFA-8C0CA5037977}" type="slidenum">
              <a:rPr lang="fr-BE" smtClean="0"/>
              <a:pPr/>
              <a:t>110</a:t>
            </a:fld>
            <a:endParaRPr lang="fr-BE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1468760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Objet Connection : gère la connexion à la base à partir d’une chaîne de connexion</a:t>
            </a:r>
          </a:p>
          <a:p>
            <a:pPr lvl="1"/>
            <a:r>
              <a:rPr lang="fr-FR" dirty="0" smtClean="0"/>
              <a:t>Chaîne de connexion (propriété ConnectionString)</a:t>
            </a:r>
          </a:p>
          <a:p>
            <a:pPr lvl="1"/>
            <a:r>
              <a:rPr lang="fr-FR" dirty="0" smtClean="0"/>
              <a:t>Méthodes Open () &amp; Close()</a:t>
            </a: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 cstate="print"/>
          <a:srcRect l="23916" t="42650" r="29425" b="31100"/>
          <a:stretch>
            <a:fillRect/>
          </a:stretch>
        </p:blipFill>
        <p:spPr bwMode="auto">
          <a:xfrm>
            <a:off x="467550" y="3140968"/>
            <a:ext cx="8419175" cy="2664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Chaînes de connexion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 smtClean="0"/>
              <a:t>(c) Benoit Chauvet 2013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4980" y="1269506"/>
            <a:ext cx="576064" cy="244476"/>
          </a:xfrm>
        </p:spPr>
        <p:txBody>
          <a:bodyPr>
            <a:normAutofit fontScale="85000" lnSpcReduction="20000"/>
          </a:bodyPr>
          <a:lstStyle/>
          <a:p>
            <a:fld id="{CF4668DC-857F-487D-BFFA-8C0CA5037977}" type="slidenum">
              <a:rPr lang="fr-BE" smtClean="0"/>
              <a:pPr/>
              <a:t>111</a:t>
            </a:fld>
            <a:endParaRPr lang="fr-BE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Représente les paramètres de connexion à la base, sous forme couples clé/valeur, stockés dans une string</a:t>
            </a:r>
          </a:p>
          <a:p>
            <a:r>
              <a:rPr lang="fr-FR" dirty="0" smtClean="0"/>
              <a:t>Gestion intégrée de pool de connexions</a:t>
            </a:r>
          </a:p>
          <a:p>
            <a:r>
              <a:rPr lang="fr-FR" dirty="0" smtClean="0"/>
              <a:t>Paramètres courants :</a:t>
            </a:r>
          </a:p>
          <a:p>
            <a:pPr lvl="1"/>
            <a:r>
              <a:rPr lang="fr-FR" b="1" u="sng" dirty="0" smtClean="0"/>
              <a:t>Data source</a:t>
            </a:r>
            <a:r>
              <a:rPr lang="fr-FR" dirty="0" smtClean="0"/>
              <a:t> : ip ou nom du serveur de données</a:t>
            </a:r>
          </a:p>
          <a:p>
            <a:pPr lvl="1"/>
            <a:r>
              <a:rPr lang="fr-FR" b="1" u="sng" dirty="0" smtClean="0"/>
              <a:t>Initial catalog</a:t>
            </a:r>
            <a:r>
              <a:rPr lang="fr-FR" dirty="0" smtClean="0"/>
              <a:t> : nom de la base de données</a:t>
            </a:r>
          </a:p>
          <a:p>
            <a:pPr lvl="1"/>
            <a:r>
              <a:rPr lang="fr-FR" b="1" u="sng" dirty="0" smtClean="0"/>
              <a:t>Integrated security</a:t>
            </a:r>
            <a:r>
              <a:rPr lang="fr-FR" dirty="0" smtClean="0"/>
              <a:t> : </a:t>
            </a:r>
          </a:p>
          <a:p>
            <a:pPr lvl="2"/>
            <a:r>
              <a:rPr lang="fr-FR" dirty="0" smtClean="0"/>
              <a:t>true : utilisation du compte windows pour l’authentification</a:t>
            </a:r>
          </a:p>
          <a:p>
            <a:pPr lvl="2"/>
            <a:r>
              <a:rPr lang="fr-FR" dirty="0" smtClean="0"/>
              <a:t>false : nom d’utilisateur et mot de passe à fournir</a:t>
            </a:r>
          </a:p>
          <a:p>
            <a:pPr lvl="1"/>
            <a:r>
              <a:rPr lang="fr-FR" b="1" u="sng" dirty="0" smtClean="0"/>
              <a:t>User ID</a:t>
            </a:r>
            <a:r>
              <a:rPr lang="fr-FR" dirty="0" smtClean="0"/>
              <a:t> : nom d’utilisateur (integrated security = false)</a:t>
            </a:r>
          </a:p>
          <a:p>
            <a:pPr lvl="1"/>
            <a:r>
              <a:rPr lang="fr-FR" b="1" u="sng" dirty="0" smtClean="0"/>
              <a:t>Pwd</a:t>
            </a:r>
            <a:r>
              <a:rPr lang="fr-FR" dirty="0" smtClean="0"/>
              <a:t> : mot de passe (integrated security = false)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Chaînes de connexion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 smtClean="0"/>
              <a:t>(c) Benoit Chauvet 2013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4980" y="1269506"/>
            <a:ext cx="576064" cy="244476"/>
          </a:xfrm>
        </p:spPr>
        <p:txBody>
          <a:bodyPr>
            <a:normAutofit fontScale="85000" lnSpcReduction="20000"/>
          </a:bodyPr>
          <a:lstStyle/>
          <a:p>
            <a:fld id="{CF4668DC-857F-487D-BFFA-8C0CA5037977}" type="slidenum">
              <a:rPr lang="fr-BE" smtClean="0"/>
              <a:pPr/>
              <a:t>112</a:t>
            </a:fld>
            <a:endParaRPr lang="fr-BE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Paramètres courants (suite)</a:t>
            </a:r>
          </a:p>
          <a:p>
            <a:pPr lvl="1"/>
            <a:r>
              <a:rPr lang="fr-FR" b="1" u="sng" dirty="0" smtClean="0"/>
              <a:t>Connect Timeout</a:t>
            </a:r>
            <a:r>
              <a:rPr lang="fr-FR" dirty="0" smtClean="0"/>
              <a:t> : durée en secondes d’attente de réponse du serveur à la demande de connexion.</a:t>
            </a:r>
          </a:p>
          <a:p>
            <a:pPr lvl="1"/>
            <a:r>
              <a:rPr lang="fr-FR" b="1" u="sng" dirty="0" smtClean="0"/>
              <a:t>Connection LifeTime</a:t>
            </a:r>
            <a:r>
              <a:rPr lang="fr-FR" dirty="0" smtClean="0"/>
              <a:t> : durée de vie d’une connection dans un pool de connections (0 = infini)</a:t>
            </a:r>
          </a:p>
          <a:p>
            <a:pPr lvl="1"/>
            <a:r>
              <a:rPr lang="fr-FR" b="1" u="sng" dirty="0" smtClean="0"/>
              <a:t>Max Pool Size</a:t>
            </a:r>
            <a:r>
              <a:rPr lang="fr-FR" dirty="0" smtClean="0"/>
              <a:t> : nombre max de connections dans le pool</a:t>
            </a:r>
          </a:p>
          <a:p>
            <a:pPr lvl="1"/>
            <a:r>
              <a:rPr lang="fr-FR" b="1" u="sng" dirty="0" smtClean="0"/>
              <a:t>Min Pool Size</a:t>
            </a:r>
            <a:r>
              <a:rPr lang="fr-FR" dirty="0" smtClean="0"/>
              <a:t> : nombre min de connections dans le pool</a:t>
            </a:r>
          </a:p>
          <a:p>
            <a:pPr lvl="1"/>
            <a:r>
              <a:rPr lang="fr-FR" b="1" u="sng" dirty="0" smtClean="0"/>
              <a:t>Connection Reset</a:t>
            </a:r>
            <a:r>
              <a:rPr lang="fr-FR" dirty="0" smtClean="0"/>
              <a:t> : indique si la connection est réinitialisée lors de sa remise dans le pool</a:t>
            </a:r>
          </a:p>
          <a:p>
            <a:pPr lvl="1"/>
            <a:r>
              <a:rPr lang="fr-FR" b="1" u="sng" dirty="0" smtClean="0"/>
              <a:t>Pooling</a:t>
            </a:r>
            <a:r>
              <a:rPr lang="fr-FR" dirty="0" smtClean="0"/>
              <a:t> : indique si la connection peut être extraite d’un pool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Chaînes de connexion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 smtClean="0"/>
              <a:t>(c) Benoit Chauvet 2013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4980" y="1269506"/>
            <a:ext cx="576064" cy="244476"/>
          </a:xfrm>
        </p:spPr>
        <p:txBody>
          <a:bodyPr>
            <a:normAutofit fontScale="85000" lnSpcReduction="20000"/>
          </a:bodyPr>
          <a:lstStyle/>
          <a:p>
            <a:fld id="{CF4668DC-857F-487D-BFFA-8C0CA5037977}" type="slidenum">
              <a:rPr lang="fr-BE" smtClean="0"/>
              <a:pPr/>
              <a:t>113</a:t>
            </a:fld>
            <a:endParaRPr lang="fr-BE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1468760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Dans une application .net, on stocke les chaînes de connexion dans un fichier de configuration (app.config)</a:t>
            </a:r>
          </a:p>
          <a:p>
            <a:r>
              <a:rPr lang="fr-FR" dirty="0" smtClean="0"/>
              <a:t>Pour l’utiliser, il faut ajouter dans le projet une référence à l’assembly System.Configuration</a:t>
            </a:r>
          </a:p>
        </p:txBody>
      </p:sp>
      <p:pic>
        <p:nvPicPr>
          <p:cNvPr id="192515" name="Picture 3"/>
          <p:cNvPicPr>
            <a:picLocks noChangeAspect="1" noChangeArrowheads="1"/>
          </p:cNvPicPr>
          <p:nvPr/>
        </p:nvPicPr>
        <p:blipFill>
          <a:blip r:embed="rId2" cstate="print"/>
          <a:srcRect l="16335" t="11151" r="33463" b="69949"/>
          <a:stretch>
            <a:fillRect/>
          </a:stretch>
        </p:blipFill>
        <p:spPr bwMode="auto">
          <a:xfrm>
            <a:off x="323528" y="3140968"/>
            <a:ext cx="8500944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2516" name="Picture 4"/>
          <p:cNvPicPr>
            <a:picLocks noChangeAspect="1" noChangeArrowheads="1"/>
          </p:cNvPicPr>
          <p:nvPr/>
        </p:nvPicPr>
        <p:blipFill>
          <a:blip r:embed="rId3" cstate="print"/>
          <a:srcRect l="24604" t="53296" r="38778" b="39012"/>
          <a:stretch>
            <a:fillRect/>
          </a:stretch>
        </p:blipFill>
        <p:spPr bwMode="auto">
          <a:xfrm>
            <a:off x="683573" y="5229200"/>
            <a:ext cx="7653423" cy="864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 connecté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 smtClean="0"/>
              <a:t>(c) Benoit Chauvet 2013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4980" y="1269506"/>
            <a:ext cx="576064" cy="244476"/>
          </a:xfrm>
        </p:spPr>
        <p:txBody>
          <a:bodyPr>
            <a:normAutofit fontScale="85000" lnSpcReduction="20000"/>
          </a:bodyPr>
          <a:lstStyle/>
          <a:p>
            <a:fld id="{CF4668DC-857F-487D-BFFA-8C0CA5037977}" type="slidenum">
              <a:rPr lang="fr-BE" smtClean="0"/>
              <a:pPr/>
              <a:t>114</a:t>
            </a:fld>
            <a:endParaRPr lang="fr-BE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Ouverture d’une connexion à chaque lecture et mise à jour de la base</a:t>
            </a:r>
          </a:p>
          <a:p>
            <a:r>
              <a:rPr lang="fr-FR" dirty="0" smtClean="0"/>
              <a:t>Lecture basée sur le DataReader</a:t>
            </a:r>
          </a:p>
          <a:p>
            <a:r>
              <a:rPr lang="fr-FR" dirty="0" smtClean="0"/>
              <a:t>SqlDataReader, OdbcDataReader, OracleDataReader….</a:t>
            </a:r>
          </a:p>
          <a:p>
            <a:r>
              <a:rPr lang="fr-FR" dirty="0" smtClean="0"/>
              <a:t>Envoi d’une commande à la base</a:t>
            </a:r>
          </a:p>
          <a:p>
            <a:r>
              <a:rPr lang="fr-FR" dirty="0" smtClean="0"/>
              <a:t>Objet Command : Gère la commande envoyée à la base de données (requête, procédure stockée…) et les éventuels paramètres associés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 Command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 smtClean="0"/>
              <a:t>(c) Benoit Chauvet 2013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4980" y="1269506"/>
            <a:ext cx="576064" cy="244476"/>
          </a:xfrm>
        </p:spPr>
        <p:txBody>
          <a:bodyPr>
            <a:normAutofit fontScale="85000" lnSpcReduction="20000"/>
          </a:bodyPr>
          <a:lstStyle/>
          <a:p>
            <a:fld id="{CF4668DC-857F-487D-BFFA-8C0CA5037977}" type="slidenum">
              <a:rPr lang="fr-BE" smtClean="0"/>
              <a:pPr/>
              <a:t>115</a:t>
            </a:fld>
            <a:endParaRPr lang="fr-BE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Propriété </a:t>
            </a:r>
            <a:r>
              <a:rPr lang="fr-FR" b="1" i="1" dirty="0" smtClean="0"/>
              <a:t>Connection</a:t>
            </a:r>
            <a:r>
              <a:rPr lang="fr-FR" dirty="0" smtClean="0"/>
              <a:t> : connexion associée</a:t>
            </a:r>
          </a:p>
          <a:p>
            <a:r>
              <a:rPr lang="fr-FR" dirty="0" smtClean="0"/>
              <a:t>Propriété </a:t>
            </a:r>
            <a:r>
              <a:rPr lang="fr-FR" b="1" i="1" dirty="0" smtClean="0"/>
              <a:t>CommandText</a:t>
            </a:r>
            <a:r>
              <a:rPr lang="fr-FR" dirty="0" smtClean="0"/>
              <a:t> : texte de la commande </a:t>
            </a:r>
          </a:p>
          <a:p>
            <a:r>
              <a:rPr lang="fr-FR" dirty="0" smtClean="0"/>
              <a:t>Propriété </a:t>
            </a:r>
            <a:r>
              <a:rPr lang="fr-FR" b="1" i="1" dirty="0" smtClean="0"/>
              <a:t>CommandType</a:t>
            </a:r>
          </a:p>
          <a:p>
            <a:pPr lvl="1"/>
            <a:r>
              <a:rPr lang="fr-FR" b="1" u="sng" dirty="0" smtClean="0"/>
              <a:t>Text</a:t>
            </a:r>
            <a:r>
              <a:rPr lang="fr-FR" dirty="0" smtClean="0"/>
              <a:t> : requête (par défaut)</a:t>
            </a:r>
          </a:p>
          <a:p>
            <a:pPr lvl="1"/>
            <a:r>
              <a:rPr lang="fr-FR" b="1" u="sng" dirty="0" smtClean="0"/>
              <a:t>StoredProcedure</a:t>
            </a:r>
            <a:r>
              <a:rPr lang="fr-FR" dirty="0" smtClean="0"/>
              <a:t> : procédure stockée</a:t>
            </a:r>
          </a:p>
          <a:p>
            <a:r>
              <a:rPr lang="fr-FR" dirty="0" smtClean="0"/>
              <a:t>Méthodes d’exécution :</a:t>
            </a:r>
          </a:p>
          <a:p>
            <a:pPr lvl="1"/>
            <a:r>
              <a:rPr lang="fr-FR" b="1" u="sng" dirty="0" smtClean="0"/>
              <a:t>ExecuteScalar</a:t>
            </a:r>
            <a:r>
              <a:rPr lang="fr-FR" dirty="0" smtClean="0"/>
              <a:t> : Requête renvoyant une seule donnée (ex : SELECT COUNT(*) FROM CLIENTS)</a:t>
            </a:r>
          </a:p>
          <a:p>
            <a:pPr lvl="1"/>
            <a:r>
              <a:rPr lang="fr-FR" b="1" u="sng" dirty="0" smtClean="0"/>
              <a:t>ExecuteReader</a:t>
            </a:r>
            <a:r>
              <a:rPr lang="fr-FR" dirty="0" smtClean="0"/>
              <a:t> : Requête renvoyant un jeu de résultats dans un DataReader (ex : SELECT * FROM CLIENTS)</a:t>
            </a:r>
          </a:p>
          <a:p>
            <a:pPr lvl="1"/>
            <a:r>
              <a:rPr lang="fr-FR" b="1" u="sng" dirty="0" smtClean="0"/>
              <a:t>ExecuteNonQuery</a:t>
            </a:r>
            <a:r>
              <a:rPr lang="fr-FR" dirty="0" smtClean="0"/>
              <a:t> : Requête de mise à jour (ex : DELETE FROM CLIENTS WHERE id = 1)		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 Command - Exemple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 smtClean="0"/>
              <a:t>(c) Benoit Chauvet 2013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4980" y="1269506"/>
            <a:ext cx="576064" cy="244476"/>
          </a:xfrm>
        </p:spPr>
        <p:txBody>
          <a:bodyPr>
            <a:normAutofit fontScale="85000" lnSpcReduction="20000"/>
          </a:bodyPr>
          <a:lstStyle/>
          <a:p>
            <a:fld id="{CF4668DC-857F-487D-BFFA-8C0CA5037977}" type="slidenum">
              <a:rPr lang="fr-BE" smtClean="0"/>
              <a:pPr/>
              <a:t>116</a:t>
            </a:fld>
            <a:endParaRPr lang="fr-BE" dirty="0"/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2" cstate="print"/>
          <a:srcRect l="23916" t="38450" r="51869" b="47900"/>
          <a:stretch>
            <a:fillRect/>
          </a:stretch>
        </p:blipFill>
        <p:spPr bwMode="auto">
          <a:xfrm>
            <a:off x="323529" y="1556793"/>
            <a:ext cx="4542043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23916" t="52100" r="50097" b="33200"/>
          <a:stretch>
            <a:fillRect/>
          </a:stretch>
        </p:blipFill>
        <p:spPr bwMode="auto">
          <a:xfrm>
            <a:off x="1403654" y="3068962"/>
            <a:ext cx="4978839" cy="15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24507" t="66800" r="44191" b="19550"/>
          <a:stretch>
            <a:fillRect/>
          </a:stretch>
        </p:blipFill>
        <p:spPr bwMode="auto">
          <a:xfrm>
            <a:off x="2339757" y="4725144"/>
            <a:ext cx="6164993" cy="151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 Command - paramètres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 smtClean="0"/>
              <a:t>(c) Benoit Chauvet 2013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4980" y="1269506"/>
            <a:ext cx="576064" cy="244476"/>
          </a:xfrm>
        </p:spPr>
        <p:txBody>
          <a:bodyPr>
            <a:normAutofit fontScale="85000" lnSpcReduction="20000"/>
          </a:bodyPr>
          <a:lstStyle/>
          <a:p>
            <a:fld id="{CF4668DC-857F-487D-BFFA-8C0CA5037977}" type="slidenum">
              <a:rPr lang="fr-BE" smtClean="0"/>
              <a:pPr/>
              <a:t>117</a:t>
            </a:fld>
            <a:endParaRPr lang="fr-BE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92696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Passage de paramètres à une commande : collection de SqlParameter</a:t>
            </a:r>
            <a:endParaRPr lang="fr-FR" dirty="0"/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2" cstate="print"/>
          <a:srcRect l="24507" t="30050" r="40647" b="51050"/>
          <a:stretch>
            <a:fillRect/>
          </a:stretch>
        </p:blipFill>
        <p:spPr bwMode="auto">
          <a:xfrm>
            <a:off x="467549" y="2780928"/>
            <a:ext cx="8260919" cy="252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DataReader - Lecture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 smtClean="0"/>
              <a:t>(c) Benoit Chauvet 2013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4980" y="1269506"/>
            <a:ext cx="576064" cy="244476"/>
          </a:xfrm>
        </p:spPr>
        <p:txBody>
          <a:bodyPr>
            <a:normAutofit fontScale="85000" lnSpcReduction="20000"/>
          </a:bodyPr>
          <a:lstStyle/>
          <a:p>
            <a:fld id="{CF4668DC-857F-487D-BFFA-8C0CA5037977}" type="slidenum">
              <a:rPr lang="fr-BE" smtClean="0"/>
              <a:pPr/>
              <a:t>118</a:t>
            </a:fld>
            <a:endParaRPr lang="fr-BE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989040"/>
          </a:xfrm>
        </p:spPr>
        <p:txBody>
          <a:bodyPr>
            <a:normAutofit/>
          </a:bodyPr>
          <a:lstStyle/>
          <a:p>
            <a:r>
              <a:rPr lang="fr-FR" dirty="0" smtClean="0"/>
              <a:t>Dans le cas du ExecuteReader(), on récupère un DataReader</a:t>
            </a:r>
          </a:p>
          <a:p>
            <a:r>
              <a:rPr lang="fr-FR" dirty="0" smtClean="0"/>
              <a:t>Méthode Read() </a:t>
            </a:r>
          </a:p>
          <a:p>
            <a:pPr lvl="1"/>
            <a:r>
              <a:rPr lang="fr-FR" dirty="0" smtClean="0"/>
              <a:t>true si ligne lue</a:t>
            </a:r>
          </a:p>
          <a:p>
            <a:pPr lvl="1"/>
            <a:r>
              <a:rPr lang="fr-FR" dirty="0" smtClean="0"/>
              <a:t>false si fin du jeu d’enregistrements</a:t>
            </a:r>
          </a:p>
          <a:p>
            <a:r>
              <a:rPr lang="fr-FR" dirty="0" smtClean="0"/>
              <a:t>Accès aux champs de l’enregistrement en cours par un indexeur (index ou libellé de la colonne)</a:t>
            </a:r>
          </a:p>
          <a:p>
            <a:r>
              <a:rPr lang="fr-FR" dirty="0" smtClean="0"/>
              <a:t>Méthode Close() : à appeler à a fin de la lecture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DataReader - Exemple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 smtClean="0"/>
              <a:t>(c) Benoit Chauvet 2013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4980" y="1269506"/>
            <a:ext cx="576064" cy="244476"/>
          </a:xfrm>
        </p:spPr>
        <p:txBody>
          <a:bodyPr>
            <a:normAutofit fontScale="85000" lnSpcReduction="20000"/>
          </a:bodyPr>
          <a:lstStyle/>
          <a:p>
            <a:fld id="{CF4668DC-857F-487D-BFFA-8C0CA5037977}" type="slidenum">
              <a:rPr lang="fr-BE" smtClean="0"/>
              <a:pPr/>
              <a:t>119</a:t>
            </a:fld>
            <a:endParaRPr lang="fr-BE" dirty="0"/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 cstate="print"/>
          <a:srcRect l="24506" t="24800" r="39466" b="47900"/>
          <a:stretch>
            <a:fillRect/>
          </a:stretch>
        </p:blipFill>
        <p:spPr bwMode="auto">
          <a:xfrm>
            <a:off x="611561" y="2060850"/>
            <a:ext cx="7940267" cy="338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Web en .NET.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ASP.net</a:t>
            </a:r>
          </a:p>
          <a:p>
            <a:pPr lvl="1"/>
            <a:r>
              <a:rPr lang="fr-FR" dirty="0" smtClean="0"/>
              <a:t>Couche de présentation web (génération dynamique de pages HTML</a:t>
            </a:r>
          </a:p>
          <a:p>
            <a:pPr lvl="1"/>
            <a:r>
              <a:rPr lang="fr-FR" dirty="0" smtClean="0"/>
              <a:t>Traitement des requêtes, génération des pages basées sur le </a:t>
            </a:r>
            <a:r>
              <a:rPr lang="fr-FR" dirty="0" err="1" smtClean="0"/>
              <a:t>framework</a:t>
            </a:r>
            <a:r>
              <a:rPr lang="fr-FR" dirty="0" smtClean="0"/>
              <a:t> .net</a:t>
            </a:r>
          </a:p>
          <a:p>
            <a:pPr lvl="1"/>
            <a:r>
              <a:rPr lang="fr-FR" dirty="0" smtClean="0"/>
              <a:t>Framework de développement web, pour créer des applications web et des services web</a:t>
            </a:r>
          </a:p>
          <a:p>
            <a:pPr lvl="1"/>
            <a:r>
              <a:rPr lang="fr-FR" dirty="0" smtClean="0"/>
              <a:t>Bibliothèques d’outils et de composants réutilisables et personnalisables (Gestion de session, </a:t>
            </a:r>
            <a:r>
              <a:rPr lang="fr-FR" dirty="0" err="1" smtClean="0"/>
              <a:t>Webforms</a:t>
            </a:r>
            <a:r>
              <a:rPr lang="fr-FR" dirty="0" smtClean="0"/>
              <a:t>, </a:t>
            </a:r>
            <a:r>
              <a:rPr lang="fr-FR" dirty="0" err="1" smtClean="0"/>
              <a:t>Webcontrols</a:t>
            </a:r>
            <a:r>
              <a:rPr lang="fr-FR" dirty="0" smtClean="0"/>
              <a:t>…)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Mode déconnecté – Le Dataset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 smtClean="0"/>
              <a:t>(c) Benoit Chauvet 2013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4980" y="1269506"/>
            <a:ext cx="576064" cy="244476"/>
          </a:xfrm>
        </p:spPr>
        <p:txBody>
          <a:bodyPr>
            <a:normAutofit fontScale="85000" lnSpcReduction="20000"/>
          </a:bodyPr>
          <a:lstStyle/>
          <a:p>
            <a:fld id="{CF4668DC-857F-487D-BFFA-8C0CA5037977}" type="slidenum">
              <a:rPr lang="fr-BE" smtClean="0"/>
              <a:pPr/>
              <a:t>120</a:t>
            </a:fld>
            <a:endParaRPr lang="fr-BE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Utilisation de l’objet DataSet qui représente un extrait de la base de données</a:t>
            </a:r>
          </a:p>
          <a:p>
            <a:r>
              <a:rPr lang="fr-FR" dirty="0" smtClean="0"/>
              <a:t>Namespace System.Data</a:t>
            </a:r>
          </a:p>
          <a:p>
            <a:r>
              <a:rPr lang="fr-FR" dirty="0" smtClean="0"/>
              <a:t>Accès initial à la base pour créer le DataSet</a:t>
            </a:r>
          </a:p>
          <a:p>
            <a:r>
              <a:rPr lang="fr-FR" dirty="0" smtClean="0"/>
              <a:t>Hors connexion, modifications sur le DataSet</a:t>
            </a:r>
          </a:p>
          <a:p>
            <a:r>
              <a:rPr lang="fr-FR" dirty="0" smtClean="0"/>
              <a:t>Possibilité de persistance des DataSet (enregistrement sous forme de fichier)</a:t>
            </a:r>
          </a:p>
          <a:p>
            <a:r>
              <a:rPr lang="fr-FR" dirty="0" smtClean="0"/>
              <a:t>Synchronisation du DataSet avec la base de données</a:t>
            </a:r>
          </a:p>
          <a:p>
            <a:r>
              <a:rPr lang="fr-FR" dirty="0" smtClean="0"/>
              <a:t>Un DataSet peut être alimenté par d’autres moyens qu’une base de données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DataSet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 smtClean="0"/>
              <a:t>(c) Benoit Chauvet 2013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4980" y="1269506"/>
            <a:ext cx="576064" cy="244476"/>
          </a:xfrm>
        </p:spPr>
        <p:txBody>
          <a:bodyPr>
            <a:normAutofit fontScale="85000" lnSpcReduction="20000"/>
          </a:bodyPr>
          <a:lstStyle/>
          <a:p>
            <a:fld id="{CF4668DC-857F-487D-BFFA-8C0CA5037977}" type="slidenum">
              <a:rPr lang="fr-BE" smtClean="0"/>
              <a:pPr/>
              <a:t>121</a:t>
            </a:fld>
            <a:endParaRPr lang="fr-BE" dirty="0"/>
          </a:p>
        </p:txBody>
      </p:sp>
      <p:pic>
        <p:nvPicPr>
          <p:cNvPr id="196610" name="Picture 2" descr="http://dotnet.developpez.com/articles/ado2/csharp/images/1.jpg"/>
          <p:cNvPicPr>
            <a:picLocks noChangeAspect="1" noChangeArrowheads="1"/>
          </p:cNvPicPr>
          <p:nvPr/>
        </p:nvPicPr>
        <p:blipFill>
          <a:blip r:embed="rId2" cstate="print"/>
          <a:srcRect l="-2953" t="-3937" r="15837" b="25188"/>
          <a:stretch>
            <a:fillRect/>
          </a:stretch>
        </p:blipFill>
        <p:spPr bwMode="auto">
          <a:xfrm>
            <a:off x="1331640" y="1628802"/>
            <a:ext cx="6480720" cy="4393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DataSet - Chargement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 smtClean="0"/>
              <a:t>(c) Benoit Chauvet 2013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4980" y="1269506"/>
            <a:ext cx="576064" cy="244476"/>
          </a:xfrm>
        </p:spPr>
        <p:txBody>
          <a:bodyPr>
            <a:normAutofit fontScale="85000" lnSpcReduction="20000"/>
          </a:bodyPr>
          <a:lstStyle/>
          <a:p>
            <a:fld id="{CF4668DC-857F-487D-BFFA-8C0CA5037977}" type="slidenum">
              <a:rPr lang="fr-BE" smtClean="0"/>
              <a:pPr/>
              <a:t>122</a:t>
            </a:fld>
            <a:endParaRPr lang="fr-BE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1036712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Pour alimenter un DataSet, on utilise l’objet DataAdapter</a:t>
            </a:r>
          </a:p>
          <a:p>
            <a:r>
              <a:rPr lang="fr-FR" dirty="0" smtClean="0"/>
              <a:t>Propriété SelectCommand : requête de sélection (objet Command)</a:t>
            </a:r>
          </a:p>
          <a:p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24506" t="32150" r="36513" b="37400"/>
          <a:stretch>
            <a:fillRect/>
          </a:stretch>
        </p:blipFill>
        <p:spPr bwMode="auto">
          <a:xfrm>
            <a:off x="467549" y="2348881"/>
            <a:ext cx="8521775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Modification d’un DataSet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 smtClean="0"/>
              <a:t>(c) Benoit Chauvet 2013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4980" y="1269506"/>
            <a:ext cx="576064" cy="244476"/>
          </a:xfrm>
        </p:spPr>
        <p:txBody>
          <a:bodyPr>
            <a:normAutofit fontScale="85000" lnSpcReduction="20000"/>
          </a:bodyPr>
          <a:lstStyle/>
          <a:p>
            <a:fld id="{CF4668DC-857F-487D-BFFA-8C0CA5037977}" type="slidenum">
              <a:rPr lang="fr-BE" smtClean="0"/>
              <a:pPr/>
              <a:t>123</a:t>
            </a:fld>
            <a:endParaRPr lang="fr-BE" dirty="0"/>
          </a:p>
        </p:txBody>
      </p:sp>
      <p:sp>
        <p:nvSpPr>
          <p:cNvPr id="7" name="ZoneTexte 6"/>
          <p:cNvSpPr txBox="1"/>
          <p:nvPr/>
        </p:nvSpPr>
        <p:spPr>
          <a:xfrm>
            <a:off x="395537" y="1628804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Modifications sur le DataSet, en mode non connecté : à ce stade, la base de données n’est pas impactée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23916" t="39500" r="51278" b="30050"/>
          <a:stretch>
            <a:fillRect/>
          </a:stretch>
        </p:blipFill>
        <p:spPr bwMode="auto">
          <a:xfrm>
            <a:off x="1763688" y="2276873"/>
            <a:ext cx="5616624" cy="3878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DataAdapter - Update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 smtClean="0"/>
              <a:t>(c) Benoit Chauvet 2013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4980" y="1269506"/>
            <a:ext cx="576064" cy="244476"/>
          </a:xfrm>
        </p:spPr>
        <p:txBody>
          <a:bodyPr>
            <a:normAutofit fontScale="85000" lnSpcReduction="20000"/>
          </a:bodyPr>
          <a:lstStyle/>
          <a:p>
            <a:fld id="{CF4668DC-857F-487D-BFFA-8C0CA5037977}" type="slidenum">
              <a:rPr lang="fr-BE" smtClean="0"/>
              <a:pPr/>
              <a:t>124</a:t>
            </a:fld>
            <a:endParaRPr lang="fr-BE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32656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Propriété UpdateCommand pour répercuter les modifications :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4506" t="30050" r="32969" b="37400"/>
          <a:stretch>
            <a:fillRect/>
          </a:stretch>
        </p:blipFill>
        <p:spPr bwMode="auto">
          <a:xfrm>
            <a:off x="395537" y="2132856"/>
            <a:ext cx="8362219" cy="36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DataAdapter - Insert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 smtClean="0"/>
              <a:t>(c) Benoit Chauvet 2013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4980" y="1269506"/>
            <a:ext cx="576064" cy="244476"/>
          </a:xfrm>
        </p:spPr>
        <p:txBody>
          <a:bodyPr>
            <a:normAutofit fontScale="85000" lnSpcReduction="20000"/>
          </a:bodyPr>
          <a:lstStyle/>
          <a:p>
            <a:fld id="{CF4668DC-857F-487D-BFFA-8C0CA5037977}" type="slidenum">
              <a:rPr lang="fr-BE" smtClean="0"/>
              <a:pPr/>
              <a:t>125</a:t>
            </a:fld>
            <a:endParaRPr lang="fr-BE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388640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Propriété InsertCommand pour répercuter les insertions :</a:t>
            </a:r>
            <a:endParaRPr lang="fr-F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24604" t="42650" r="34053" b="37400"/>
          <a:stretch>
            <a:fillRect/>
          </a:stretch>
        </p:blipFill>
        <p:spPr bwMode="auto">
          <a:xfrm>
            <a:off x="395536" y="2636914"/>
            <a:ext cx="8224072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DataAdapter - Delete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 smtClean="0"/>
              <a:t>(c) Benoit Chauvet 2013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4980" y="1269506"/>
            <a:ext cx="576064" cy="244476"/>
          </a:xfrm>
        </p:spPr>
        <p:txBody>
          <a:bodyPr>
            <a:normAutofit fontScale="85000" lnSpcReduction="20000"/>
          </a:bodyPr>
          <a:lstStyle/>
          <a:p>
            <a:fld id="{CF4668DC-857F-487D-BFFA-8C0CA5037977}" type="slidenum">
              <a:rPr lang="fr-BE" smtClean="0"/>
              <a:pPr/>
              <a:t>126</a:t>
            </a:fld>
            <a:endParaRPr lang="fr-BE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612648" y="1600201"/>
            <a:ext cx="8153400" cy="388640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Propriété DeleteCommand pour répercuter les suppressions :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24507" t="62600" r="41828" b="21650"/>
          <a:stretch>
            <a:fillRect/>
          </a:stretch>
        </p:blipFill>
        <p:spPr bwMode="auto">
          <a:xfrm>
            <a:off x="467545" y="2564904"/>
            <a:ext cx="7935283" cy="2088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CommandBuilder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 smtClean="0"/>
              <a:t>(c) Benoit Chauvet 2013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4980" y="1269506"/>
            <a:ext cx="576064" cy="244476"/>
          </a:xfrm>
        </p:spPr>
        <p:txBody>
          <a:bodyPr>
            <a:normAutofit fontScale="85000" lnSpcReduction="20000"/>
          </a:bodyPr>
          <a:lstStyle/>
          <a:p>
            <a:fld id="{CF4668DC-857F-487D-BFFA-8C0CA5037977}" type="slidenum">
              <a:rPr lang="fr-BE" smtClean="0"/>
              <a:pPr/>
              <a:t>127</a:t>
            </a:fld>
            <a:endParaRPr lang="fr-BE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892696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Alternative à la création manuelle des commandes : objet CommandBuilder :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23916" t="29000" r="50688" b="58400"/>
          <a:stretch>
            <a:fillRect/>
          </a:stretch>
        </p:blipFill>
        <p:spPr bwMode="auto">
          <a:xfrm>
            <a:off x="755579" y="2708920"/>
            <a:ext cx="7740860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Envoi des modifications à la base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 smtClean="0"/>
              <a:t>(c) Benoit Chauvet 2013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4980" y="1269506"/>
            <a:ext cx="576064" cy="244476"/>
          </a:xfrm>
        </p:spPr>
        <p:txBody>
          <a:bodyPr>
            <a:normAutofit fontScale="85000" lnSpcReduction="20000"/>
          </a:bodyPr>
          <a:lstStyle/>
          <a:p>
            <a:fld id="{CF4668DC-857F-487D-BFFA-8C0CA5037977}" type="slidenum">
              <a:rPr lang="fr-BE" smtClean="0"/>
              <a:pPr/>
              <a:t>128</a:t>
            </a:fld>
            <a:endParaRPr lang="fr-BE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340968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Méthode Update() du DataAdapter – </a:t>
            </a:r>
            <a:r>
              <a:rPr lang="fr-FR" i="1" dirty="0" smtClean="0"/>
              <a:t>ne pas confondre avec UpdateCommand</a:t>
            </a:r>
          </a:p>
          <a:p>
            <a:r>
              <a:rPr lang="fr-FR" dirty="0" smtClean="0"/>
              <a:t>Exécute les Insert, Update et Delete en fonction de l’état du DataSet</a:t>
            </a:r>
          </a:p>
          <a:p>
            <a:r>
              <a:rPr lang="fr-FR" dirty="0" smtClean="0"/>
              <a:t>Propriété RowState d’une DataRow :</a:t>
            </a:r>
          </a:p>
          <a:p>
            <a:pPr lvl="1"/>
            <a:r>
              <a:rPr lang="fr-FR" dirty="0" smtClean="0"/>
              <a:t>Unchanged</a:t>
            </a:r>
          </a:p>
          <a:p>
            <a:pPr lvl="1"/>
            <a:r>
              <a:rPr lang="fr-FR" dirty="0" smtClean="0"/>
              <a:t>Added</a:t>
            </a:r>
          </a:p>
          <a:p>
            <a:pPr lvl="1"/>
            <a:r>
              <a:rPr lang="fr-FR" dirty="0" smtClean="0"/>
              <a:t>Deleted</a:t>
            </a:r>
          </a:p>
          <a:p>
            <a:pPr lvl="1"/>
            <a:r>
              <a:rPr lang="fr-FR" dirty="0" smtClean="0"/>
              <a:t>Modified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24215" t="60500" r="60429" b="33200"/>
          <a:stretch>
            <a:fillRect/>
          </a:stretch>
        </p:blipFill>
        <p:spPr bwMode="auto">
          <a:xfrm>
            <a:off x="1907704" y="4869162"/>
            <a:ext cx="4896544" cy="1129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lvl="0" rtl="0"/>
            <a:r>
              <a:rPr lang="fr-FR" dirty="0" smtClean="0"/>
              <a:t>Mécanisme de </a:t>
            </a:r>
            <a:r>
              <a:rPr lang="fr-FR" dirty="0" err="1" smtClean="0"/>
              <a:t>DataBinding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Liaison entre un contrôle ASP.NET et une source de données (</a:t>
            </a:r>
            <a:r>
              <a:rPr lang="fr-FR" dirty="0" err="1" smtClean="0"/>
              <a:t>DataSource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Exemples de contrôles liés : </a:t>
            </a:r>
            <a:r>
              <a:rPr lang="fr-FR" dirty="0" err="1" smtClean="0"/>
              <a:t>DropDownList</a:t>
            </a:r>
            <a:r>
              <a:rPr lang="fr-FR" dirty="0" smtClean="0"/>
              <a:t>, </a:t>
            </a:r>
            <a:r>
              <a:rPr lang="fr-FR" dirty="0" err="1" smtClean="0"/>
              <a:t>GridView</a:t>
            </a:r>
            <a:r>
              <a:rPr lang="fr-FR" dirty="0" smtClean="0"/>
              <a:t>, </a:t>
            </a:r>
            <a:r>
              <a:rPr lang="fr-FR" dirty="0" err="1" smtClean="0"/>
              <a:t>ListView</a:t>
            </a:r>
            <a:r>
              <a:rPr lang="fr-FR" dirty="0" smtClean="0"/>
              <a:t>, …</a:t>
            </a:r>
          </a:p>
          <a:p>
            <a:pPr lvl="1"/>
            <a:r>
              <a:rPr lang="fr-FR" dirty="0" smtClean="0"/>
              <a:t>Exemples de </a:t>
            </a:r>
            <a:r>
              <a:rPr lang="fr-FR" dirty="0" err="1" smtClean="0"/>
              <a:t>DataSources</a:t>
            </a:r>
            <a:r>
              <a:rPr lang="fr-FR" dirty="0" smtClean="0"/>
              <a:t> : </a:t>
            </a:r>
            <a:r>
              <a:rPr lang="fr-FR" dirty="0" err="1" smtClean="0"/>
              <a:t>DataTable</a:t>
            </a:r>
            <a:r>
              <a:rPr lang="fr-FR" dirty="0" smtClean="0"/>
              <a:t>, Collection d’objets, tableau, fichier </a:t>
            </a:r>
            <a:r>
              <a:rPr lang="fr-FR" dirty="0" err="1" smtClean="0"/>
              <a:t>xml</a:t>
            </a:r>
            <a:r>
              <a:rPr lang="fr-FR" dirty="0" smtClean="0"/>
              <a:t>…</a:t>
            </a:r>
          </a:p>
          <a:p>
            <a:r>
              <a:rPr lang="fr-FR" dirty="0" smtClean="0"/>
              <a:t>2 étapes :</a:t>
            </a:r>
          </a:p>
          <a:p>
            <a:pPr lvl="1"/>
            <a:r>
              <a:rPr lang="fr-FR" dirty="0" smtClean="0"/>
              <a:t>Définition de la </a:t>
            </a:r>
            <a:r>
              <a:rPr lang="fr-FR" dirty="0" err="1" smtClean="0"/>
              <a:t>DataSource</a:t>
            </a:r>
            <a:endParaRPr lang="fr-FR" dirty="0" smtClean="0"/>
          </a:p>
          <a:p>
            <a:pPr lvl="1"/>
            <a:r>
              <a:rPr lang="fr-FR" dirty="0" smtClean="0"/>
              <a:t>Liaison effective des données (</a:t>
            </a:r>
            <a:r>
              <a:rPr lang="fr-FR" dirty="0" err="1" smtClean="0"/>
              <a:t>DataBind</a:t>
            </a:r>
            <a:r>
              <a:rPr lang="fr-FR" dirty="0" smtClean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129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lvl="0" rtl="0"/>
            <a:r>
              <a:rPr lang="fr-FR" dirty="0" smtClean="0"/>
              <a:t>Visual Studio 2010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smtClean="0"/>
              <a:t>IDE (</a:t>
            </a:r>
            <a:r>
              <a:rPr lang="fr-FR" dirty="0" err="1" smtClean="0"/>
              <a:t>Integrated</a:t>
            </a:r>
            <a:r>
              <a:rPr lang="fr-FR" dirty="0" smtClean="0"/>
              <a:t> </a:t>
            </a:r>
            <a:r>
              <a:rPr lang="fr-FR" dirty="0" err="1" smtClean="0"/>
              <a:t>Developement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r>
              <a:rPr lang="fr-FR" dirty="0" smtClean="0"/>
              <a:t>)</a:t>
            </a:r>
          </a:p>
          <a:p>
            <a:r>
              <a:rPr lang="fr-FR" dirty="0" smtClean="0"/>
              <a:t>Editeur de code avancé</a:t>
            </a:r>
          </a:p>
          <a:p>
            <a:pPr lvl="1"/>
            <a:r>
              <a:rPr lang="fr-FR" dirty="0" smtClean="0"/>
              <a:t>Coloration syntaxique</a:t>
            </a:r>
          </a:p>
          <a:p>
            <a:pPr lvl="1"/>
            <a:r>
              <a:rPr lang="fr-FR" dirty="0" smtClean="0"/>
              <a:t>Détection des erreurs à la volée</a:t>
            </a:r>
          </a:p>
          <a:p>
            <a:pPr lvl="1"/>
            <a:r>
              <a:rPr lang="fr-FR" dirty="0" err="1" smtClean="0"/>
              <a:t>Intellisense</a:t>
            </a:r>
            <a:endParaRPr lang="fr-FR" dirty="0" smtClean="0"/>
          </a:p>
          <a:p>
            <a:pPr lvl="1"/>
            <a:r>
              <a:rPr lang="fr-FR" dirty="0" smtClean="0"/>
              <a:t>Outils de </a:t>
            </a:r>
            <a:r>
              <a:rPr lang="fr-FR" dirty="0" err="1" smtClean="0"/>
              <a:t>refactoring</a:t>
            </a:r>
            <a:r>
              <a:rPr lang="fr-FR" dirty="0" smtClean="0"/>
              <a:t>, génération de code</a:t>
            </a:r>
          </a:p>
          <a:p>
            <a:pPr lvl="1"/>
            <a:r>
              <a:rPr lang="fr-FR" dirty="0" smtClean="0"/>
              <a:t>Editeur Wysiwyg pour les interfaces utilisateurs</a:t>
            </a:r>
          </a:p>
          <a:p>
            <a:r>
              <a:rPr lang="fr-FR" dirty="0" smtClean="0"/>
              <a:t>Outils de débogage (pile des appels, espion, points d’arrêt…)</a:t>
            </a:r>
          </a:p>
          <a:p>
            <a:r>
              <a:rPr lang="fr-FR" dirty="0" smtClean="0"/>
              <a:t>Explorateur de serveurs intégré (Bases de données)</a:t>
            </a:r>
          </a:p>
          <a:p>
            <a:r>
              <a:rPr lang="fr-FR" dirty="0" smtClean="0"/>
              <a:t>Intégration de tests unitaires, tests d’interface</a:t>
            </a:r>
          </a:p>
          <a:p>
            <a:r>
              <a:rPr lang="fr-FR" dirty="0" smtClean="0"/>
              <a:t>Gestionnaire d’extensions</a:t>
            </a:r>
          </a:p>
          <a:p>
            <a:r>
              <a:rPr lang="fr-FR" dirty="0" smtClean="0"/>
              <a:t>Outils spécifiques ASP.net</a:t>
            </a:r>
          </a:p>
          <a:p>
            <a:pPr lvl="1"/>
            <a:r>
              <a:rPr lang="fr-FR" dirty="0" smtClean="0"/>
              <a:t>Serveur web intégré</a:t>
            </a:r>
          </a:p>
          <a:p>
            <a:pPr lvl="1"/>
            <a:r>
              <a:rPr lang="fr-FR" dirty="0" smtClean="0"/>
              <a:t>Outils de débogage </a:t>
            </a:r>
            <a:r>
              <a:rPr lang="fr-FR" dirty="0" err="1" smtClean="0"/>
              <a:t>javascript</a:t>
            </a:r>
            <a:endParaRPr lang="fr-FR" dirty="0" smtClean="0"/>
          </a:p>
          <a:p>
            <a:pPr lvl="1"/>
            <a:r>
              <a:rPr lang="fr-FR" dirty="0" smtClean="0"/>
              <a:t>Gestionnaire de publication (client FTP intégré)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err="1" smtClean="0"/>
              <a:t>Databinding</a:t>
            </a:r>
            <a:r>
              <a:rPr lang="fr-FR" dirty="0" smtClean="0"/>
              <a:t> XML / </a:t>
            </a:r>
            <a:r>
              <a:rPr lang="fr-FR" dirty="0" err="1" smtClean="0"/>
              <a:t>GridView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532656"/>
          </a:xfrm>
        </p:spPr>
        <p:txBody>
          <a:bodyPr>
            <a:normAutofit lnSpcReduction="10000"/>
          </a:bodyPr>
          <a:lstStyle/>
          <a:p>
            <a:pPr marR="0" lvl="0" rtl="0"/>
            <a:r>
              <a:rPr lang="fr-FR" dirty="0" smtClean="0"/>
              <a:t>Fichier </a:t>
            </a:r>
            <a:r>
              <a:rPr lang="fr-FR" dirty="0" err="1" smtClean="0"/>
              <a:t>xml</a:t>
            </a:r>
            <a:r>
              <a:rPr lang="fr-FR" dirty="0" smtClean="0"/>
              <a:t> de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130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(c) Benoit Chauvet 2013</a:t>
            </a:r>
            <a:endParaRPr lang="fr-F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 l="16335" t="9695" r="42322" b="48911"/>
          <a:stretch>
            <a:fillRect/>
          </a:stretch>
        </p:blipFill>
        <p:spPr bwMode="auto">
          <a:xfrm>
            <a:off x="827584" y="2060848"/>
            <a:ext cx="7344816" cy="3987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Databinding</a:t>
            </a:r>
            <a:r>
              <a:rPr lang="fr-FR" dirty="0" smtClean="0"/>
              <a:t> XML / </a:t>
            </a:r>
            <a:r>
              <a:rPr lang="fr-FR" dirty="0" err="1" smtClean="0"/>
              <a:t>GridView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532656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Ajout du </a:t>
            </a:r>
            <a:r>
              <a:rPr lang="fr-FR" dirty="0" err="1" smtClean="0"/>
              <a:t>gridview</a:t>
            </a:r>
            <a:r>
              <a:rPr lang="fr-FR" dirty="0" smtClean="0"/>
              <a:t> à la page (mode design)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131</a:t>
            </a:fld>
            <a:endParaRPr lang="fr-FR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r="50097" b="61550"/>
          <a:stretch>
            <a:fillRect/>
          </a:stretch>
        </p:blipFill>
        <p:spPr bwMode="auto">
          <a:xfrm>
            <a:off x="539552" y="2204864"/>
            <a:ext cx="7974942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Databinding</a:t>
            </a:r>
            <a:r>
              <a:rPr lang="fr-FR" dirty="0" smtClean="0"/>
              <a:t> XML / </a:t>
            </a:r>
            <a:r>
              <a:rPr lang="fr-FR" dirty="0" err="1" smtClean="0"/>
              <a:t>GridView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532656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Choix de la source de données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132</a:t>
            </a:fld>
            <a:endParaRPr lang="fr-FR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 r="262" b="28529"/>
          <a:stretch>
            <a:fillRect/>
          </a:stretch>
        </p:blipFill>
        <p:spPr bwMode="auto">
          <a:xfrm>
            <a:off x="971600" y="2132856"/>
            <a:ext cx="7200800" cy="405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Databinding</a:t>
            </a:r>
            <a:r>
              <a:rPr lang="fr-FR" dirty="0" smtClean="0"/>
              <a:t> XML / </a:t>
            </a:r>
            <a:r>
              <a:rPr lang="fr-FR" dirty="0" err="1" smtClean="0"/>
              <a:t>GridView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133</a:t>
            </a:fld>
            <a:endParaRPr lang="fr-FR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 l="5016" t="4851" r="43601" b="45800"/>
          <a:stretch>
            <a:fillRect/>
          </a:stretch>
        </p:blipFill>
        <p:spPr bwMode="auto">
          <a:xfrm>
            <a:off x="539552" y="1700808"/>
            <a:ext cx="7997484" cy="432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Databinding</a:t>
            </a:r>
            <a:r>
              <a:rPr lang="fr-FR" dirty="0" smtClean="0"/>
              <a:t> XML / </a:t>
            </a:r>
            <a:r>
              <a:rPr lang="fr-FR" dirty="0" err="1" smtClean="0"/>
              <a:t>GridView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532656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Résultat :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134</a:t>
            </a:fld>
            <a:endParaRPr lang="fr-FR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l="21853" t="37400" r="22629" b="42650"/>
          <a:stretch>
            <a:fillRect/>
          </a:stretch>
        </p:blipFill>
        <p:spPr bwMode="auto">
          <a:xfrm>
            <a:off x="323528" y="1988840"/>
            <a:ext cx="8550002" cy="172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 l="-202" t="10442" r="80121" b="73076"/>
          <a:stretch>
            <a:fillRect/>
          </a:stretch>
        </p:blipFill>
        <p:spPr bwMode="auto">
          <a:xfrm>
            <a:off x="2123728" y="4005064"/>
            <a:ext cx="4104456" cy="1810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Source de données SQL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135</a:t>
            </a:fld>
            <a:endParaRPr lang="fr-FR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16238" t="9051" r="27654" b="37400"/>
          <a:stretch>
            <a:fillRect/>
          </a:stretch>
        </p:blipFill>
        <p:spPr bwMode="auto">
          <a:xfrm>
            <a:off x="755576" y="1700808"/>
            <a:ext cx="7704856" cy="4136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Source de données SQL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136</a:t>
            </a:fld>
            <a:endParaRPr lang="fr-FR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l="3244" t="5901" r="51869" b="68899"/>
          <a:stretch>
            <a:fillRect/>
          </a:stretch>
        </p:blipFill>
        <p:spPr bwMode="auto">
          <a:xfrm>
            <a:off x="251520" y="1772816"/>
            <a:ext cx="5040560" cy="1591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48062" t="4851" r="25000" b="37400"/>
          <a:stretch>
            <a:fillRect/>
          </a:stretch>
        </p:blipFill>
        <p:spPr bwMode="auto">
          <a:xfrm>
            <a:off x="4860032" y="1628800"/>
            <a:ext cx="3744416" cy="4515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Source de données SQL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137</a:t>
            </a:fld>
            <a:endParaRPr lang="fr-FR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628800"/>
            <a:ext cx="5183510" cy="448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Source de données SQL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138</a:t>
            </a:fld>
            <a:endParaRPr lang="fr-FR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 l="22321" t="28214" r="33914" b="43464"/>
          <a:stretch>
            <a:fillRect/>
          </a:stretch>
        </p:blipFill>
        <p:spPr bwMode="auto">
          <a:xfrm>
            <a:off x="683568" y="2492896"/>
            <a:ext cx="7766063" cy="2724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texte 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207824" cy="532656"/>
          </a:xfrm>
        </p:spPr>
        <p:txBody>
          <a:bodyPr>
            <a:normAutofit lnSpcReduction="10000"/>
          </a:bodyPr>
          <a:lstStyle/>
          <a:p>
            <a:pPr marR="0" lvl="0" rtl="0"/>
            <a:r>
              <a:rPr lang="fr-FR" dirty="0" smtClean="0"/>
              <a:t>Résultat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Afficher une vue Maître/Détail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1108720"/>
          </a:xfrm>
        </p:spPr>
        <p:txBody>
          <a:bodyPr/>
          <a:lstStyle/>
          <a:p>
            <a:pPr marR="0" lvl="0" rtl="0"/>
            <a:r>
              <a:rPr lang="fr-FR" dirty="0" smtClean="0"/>
              <a:t>Afficher les détails d’une ligne de </a:t>
            </a:r>
            <a:r>
              <a:rPr lang="fr-FR" dirty="0" err="1" smtClean="0"/>
              <a:t>grid</a:t>
            </a:r>
            <a:r>
              <a:rPr lang="fr-FR" dirty="0" smtClean="0"/>
              <a:t> </a:t>
            </a:r>
            <a:r>
              <a:rPr lang="fr-FR" dirty="0" err="1" smtClean="0"/>
              <a:t>view</a:t>
            </a:r>
            <a:endParaRPr lang="fr-FR" dirty="0" smtClean="0"/>
          </a:p>
          <a:p>
            <a:pPr marR="0" lvl="0" rtl="0"/>
            <a:r>
              <a:rPr lang="fr-FR" dirty="0" smtClean="0"/>
              <a:t>Utilisation du contrôle </a:t>
            </a:r>
            <a:r>
              <a:rPr lang="fr-FR" dirty="0" err="1" smtClean="0"/>
              <a:t>DetailsView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139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 l="16238" t="32150" r="56003" b="44750"/>
          <a:stretch>
            <a:fillRect/>
          </a:stretch>
        </p:blipFill>
        <p:spPr bwMode="auto">
          <a:xfrm>
            <a:off x="1043608" y="2708920"/>
            <a:ext cx="6624736" cy="3100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Studio 2010</a:t>
            </a:r>
            <a:endParaRPr lang="fr-FR" dirty="0"/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2776"/>
            <a:ext cx="8020174" cy="5032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Afficher une vue Maître/Détail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67544" y="1628800"/>
            <a:ext cx="2159152" cy="4493096"/>
          </a:xfrm>
        </p:spPr>
        <p:txBody>
          <a:bodyPr/>
          <a:lstStyle/>
          <a:p>
            <a:r>
              <a:rPr lang="fr-FR" dirty="0" smtClean="0"/>
              <a:t>Source de données </a:t>
            </a:r>
            <a:r>
              <a:rPr lang="fr-FR" dirty="0" err="1" smtClean="0"/>
              <a:t>lliée</a:t>
            </a:r>
            <a:r>
              <a:rPr lang="fr-FR" dirty="0" smtClean="0"/>
              <a:t> au </a:t>
            </a:r>
            <a:r>
              <a:rPr lang="fr-FR" dirty="0" err="1" smtClean="0"/>
              <a:t>gridView</a:t>
            </a:r>
            <a:r>
              <a:rPr lang="fr-FR" dirty="0" smtClean="0"/>
              <a:t> (Clause WHERE)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(c) Benoit Chauvet 2013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140</a:t>
            </a:fld>
            <a:endParaRPr lang="fr-FR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628800"/>
            <a:ext cx="5855309" cy="4453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Afficher une vue Maître/Détail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141</a:t>
            </a:fld>
            <a:endParaRPr lang="fr-FR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 l="22144" t="29303" r="19976" b="34749"/>
          <a:stretch>
            <a:fillRect/>
          </a:stretch>
        </p:blipFill>
        <p:spPr bwMode="auto">
          <a:xfrm>
            <a:off x="395536" y="3068960"/>
            <a:ext cx="8339836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 l="22144" t="35839" r="34150" b="51089"/>
          <a:stretch>
            <a:fillRect/>
          </a:stretch>
        </p:blipFill>
        <p:spPr bwMode="auto">
          <a:xfrm>
            <a:off x="1115616" y="1700808"/>
            <a:ext cx="666074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Travaux pratiques 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Utilisation des contrôles </a:t>
            </a:r>
            <a:r>
              <a:rPr lang="fr-FR" dirty="0" err="1" smtClean="0"/>
              <a:t>SqlDataSource</a:t>
            </a:r>
            <a:r>
              <a:rPr lang="fr-FR" dirty="0" smtClean="0"/>
              <a:t>, </a:t>
            </a:r>
            <a:r>
              <a:rPr lang="fr-FR" dirty="0" err="1" smtClean="0"/>
              <a:t>GridView</a:t>
            </a:r>
            <a:r>
              <a:rPr lang="fr-FR" dirty="0" smtClean="0"/>
              <a:t> et </a:t>
            </a:r>
            <a:r>
              <a:rPr lang="fr-FR" dirty="0" err="1" smtClean="0"/>
              <a:t>DetailsView</a:t>
            </a:r>
            <a:r>
              <a:rPr lang="fr-FR" dirty="0" smtClean="0"/>
              <a:t> pour présenter les données d'entreprise (par exemple les articles d'un catalogue d'un site de e-commerce).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142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fr-FR" dirty="0" smtClean="0"/>
              <a:t>Gestion de la sécurité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C157B-69E3-4143-BC29-D2E7BC3C26EA}" type="slidenum">
              <a:rPr lang="fr-FR" smtClean="0"/>
              <a:pPr/>
              <a:t>143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Les types d’attaques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dirty="0" smtClean="0"/>
              <a:t>Un site web est plus exposé aux attaques qu’une application standard</a:t>
            </a:r>
          </a:p>
          <a:p>
            <a:pPr lvl="0"/>
            <a:r>
              <a:rPr lang="fr-FR" dirty="0" smtClean="0"/>
              <a:t>Plusieurs types d’attaques : Injections SQL, </a:t>
            </a:r>
            <a:r>
              <a:rPr lang="fr-FR" dirty="0" err="1" smtClean="0"/>
              <a:t>Spoofing</a:t>
            </a:r>
            <a:r>
              <a:rPr lang="fr-FR" dirty="0" smtClean="0"/>
              <a:t>, Répudiation, déni de service…</a:t>
            </a:r>
          </a:p>
          <a:p>
            <a:pPr lvl="0"/>
            <a:r>
              <a:rPr lang="fr-FR" dirty="0" smtClean="0"/>
              <a:t>Il existe des moyens de se prémunir de ces attaques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144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Injections SQL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Consiste à envoyer des </a:t>
            </a:r>
            <a:r>
              <a:rPr lang="fr-FR" dirty="0" err="1" smtClean="0"/>
              <a:t>instrucitons</a:t>
            </a:r>
            <a:r>
              <a:rPr lang="fr-FR" dirty="0" smtClean="0"/>
              <a:t> SQL dans un champ de saisie</a:t>
            </a:r>
          </a:p>
          <a:p>
            <a:r>
              <a:rPr lang="fr-FR" dirty="0" smtClean="0"/>
              <a:t>Exemple : formulaire de login</a:t>
            </a:r>
          </a:p>
          <a:p>
            <a:r>
              <a:rPr lang="fr-FR" dirty="0" smtClean="0"/>
              <a:t>La requête sous jacente est : </a:t>
            </a:r>
          </a:p>
          <a:p>
            <a:pPr lvl="1"/>
            <a:r>
              <a:rPr lang="en-US" dirty="0" smtClean="0"/>
              <a:t>SELECT id FROM Users WHERE name = ‘username’ AND password = ‘password’;</a:t>
            </a:r>
          </a:p>
          <a:p>
            <a:r>
              <a:rPr lang="fr-FR" dirty="0" smtClean="0"/>
              <a:t>Saisie de « </a:t>
            </a:r>
            <a:r>
              <a:rPr lang="fr-FR" dirty="0" err="1" smtClean="0"/>
              <a:t>dupont</a:t>
            </a:r>
            <a:r>
              <a:rPr lang="fr-FR" dirty="0" smtClean="0"/>
              <a:t>’ -- » dans le champ login &gt;&gt;</a:t>
            </a:r>
          </a:p>
          <a:p>
            <a:pPr marL="594360" lvl="2" indent="-320040">
              <a:spcBef>
                <a:spcPts val="700"/>
              </a:spcBef>
              <a:buSzPct val="60000"/>
              <a:buFont typeface="Wingdings" pitchFamily="2" charset="2"/>
              <a:buChar char="q"/>
            </a:pPr>
            <a:r>
              <a:rPr lang="en-US" sz="2600" dirty="0" smtClean="0"/>
              <a:t>SELECT id FROM Users WHERE name = ‘</a:t>
            </a:r>
            <a:r>
              <a:rPr lang="en-US" sz="2600" dirty="0" err="1" smtClean="0"/>
              <a:t>dupont</a:t>
            </a:r>
            <a:r>
              <a:rPr lang="en-US" sz="2600" dirty="0" smtClean="0"/>
              <a:t>’ -- ‘ AND password = ‘password’;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145</a:t>
            </a:fld>
            <a:endParaRPr lang="fr-FR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Injections SQL : solutions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Toujours</a:t>
            </a:r>
            <a:r>
              <a:rPr lang="en-US" dirty="0" smtClean="0"/>
              <a:t> </a:t>
            </a:r>
            <a:r>
              <a:rPr lang="en-US" dirty="0" err="1" smtClean="0"/>
              <a:t>vérifier</a:t>
            </a:r>
            <a:r>
              <a:rPr lang="en-US" dirty="0" smtClean="0"/>
              <a:t> les entrées </a:t>
            </a:r>
            <a:r>
              <a:rPr lang="en-US" dirty="0" err="1" smtClean="0"/>
              <a:t>utilisateur</a:t>
            </a:r>
            <a:r>
              <a:rPr lang="en-US" dirty="0" smtClean="0"/>
              <a:t>, </a:t>
            </a:r>
            <a:r>
              <a:rPr lang="en-US" dirty="0" err="1" smtClean="0"/>
              <a:t>coté</a:t>
            </a:r>
            <a:r>
              <a:rPr lang="en-US" dirty="0" smtClean="0"/>
              <a:t> client ET </a:t>
            </a:r>
            <a:r>
              <a:rPr lang="en-US" dirty="0" err="1" smtClean="0"/>
              <a:t>serveur</a:t>
            </a:r>
            <a:r>
              <a:rPr lang="en-US" dirty="0" smtClean="0"/>
              <a:t> (</a:t>
            </a:r>
            <a:r>
              <a:rPr lang="en-US" dirty="0" err="1" smtClean="0"/>
              <a:t>vérificaitons</a:t>
            </a:r>
            <a:r>
              <a:rPr lang="en-US" dirty="0" smtClean="0"/>
              <a:t> de type, expressions </a:t>
            </a:r>
            <a:r>
              <a:rPr lang="en-US" dirty="0" err="1" smtClean="0"/>
              <a:t>régulières</a:t>
            </a:r>
            <a:r>
              <a:rPr lang="en-US" dirty="0" smtClean="0"/>
              <a:t>…)</a:t>
            </a:r>
          </a:p>
          <a:p>
            <a:r>
              <a:rPr lang="en-US" dirty="0" smtClean="0"/>
              <a:t>Ne </a:t>
            </a:r>
            <a:r>
              <a:rPr lang="en-US" dirty="0" err="1" smtClean="0"/>
              <a:t>jamais</a:t>
            </a:r>
            <a:r>
              <a:rPr lang="en-US" dirty="0" smtClean="0"/>
              <a:t> </a:t>
            </a:r>
            <a:r>
              <a:rPr lang="en-US" dirty="0" err="1" smtClean="0"/>
              <a:t>créer</a:t>
            </a:r>
            <a:r>
              <a:rPr lang="en-US" dirty="0" smtClean="0"/>
              <a:t> de </a:t>
            </a:r>
            <a:r>
              <a:rPr lang="en-US" dirty="0" err="1" smtClean="0"/>
              <a:t>requêtes</a:t>
            </a:r>
            <a:r>
              <a:rPr lang="en-US" dirty="0" smtClean="0"/>
              <a:t> SQL </a:t>
            </a:r>
            <a:r>
              <a:rPr lang="en-US" dirty="0" err="1" smtClean="0"/>
              <a:t>dynamiques</a:t>
            </a:r>
            <a:r>
              <a:rPr lang="en-US" dirty="0" smtClean="0"/>
              <a:t> à </a:t>
            </a:r>
            <a:r>
              <a:rPr lang="en-US" dirty="0" err="1" smtClean="0"/>
              <a:t>partir</a:t>
            </a:r>
            <a:r>
              <a:rPr lang="en-US" dirty="0" smtClean="0"/>
              <a:t> de </a:t>
            </a:r>
            <a:r>
              <a:rPr lang="en-US" dirty="0" err="1" smtClean="0"/>
              <a:t>concaténations</a:t>
            </a:r>
            <a:r>
              <a:rPr lang="en-US" dirty="0" smtClean="0"/>
              <a:t> de </a:t>
            </a:r>
            <a:r>
              <a:rPr lang="en-US" dirty="0" err="1" smtClean="0"/>
              <a:t>chaînes</a:t>
            </a:r>
            <a:r>
              <a:rPr lang="en-US" dirty="0" smtClean="0"/>
              <a:t> de </a:t>
            </a:r>
            <a:r>
              <a:rPr lang="en-US" dirty="0" err="1" smtClean="0"/>
              <a:t>caractères</a:t>
            </a:r>
            <a:endParaRPr lang="en-US" dirty="0" smtClean="0"/>
          </a:p>
          <a:p>
            <a:r>
              <a:rPr lang="en-US" dirty="0" err="1" smtClean="0"/>
              <a:t>Préférer</a:t>
            </a:r>
            <a:r>
              <a:rPr lang="en-US" dirty="0" smtClean="0"/>
              <a:t> les </a:t>
            </a:r>
            <a:r>
              <a:rPr lang="en-US" dirty="0" err="1" smtClean="0"/>
              <a:t>procédures</a:t>
            </a:r>
            <a:r>
              <a:rPr lang="en-US" dirty="0" smtClean="0"/>
              <a:t> </a:t>
            </a:r>
            <a:r>
              <a:rPr lang="en-US" dirty="0" err="1" smtClean="0"/>
              <a:t>stockées</a:t>
            </a:r>
            <a:r>
              <a:rPr lang="en-US" dirty="0" smtClean="0"/>
              <a:t> </a:t>
            </a:r>
            <a:r>
              <a:rPr lang="en-US" dirty="0" err="1" smtClean="0"/>
              <a:t>ou</a:t>
            </a:r>
            <a:r>
              <a:rPr lang="en-US" dirty="0" smtClean="0"/>
              <a:t> les </a:t>
            </a:r>
            <a:r>
              <a:rPr lang="en-US" dirty="0" err="1" smtClean="0"/>
              <a:t>commandes</a:t>
            </a:r>
            <a:r>
              <a:rPr lang="en-US" dirty="0" smtClean="0"/>
              <a:t> </a:t>
            </a:r>
            <a:r>
              <a:rPr lang="en-US" dirty="0" err="1" smtClean="0"/>
              <a:t>paramétrées</a:t>
            </a:r>
            <a:endParaRPr lang="en-US" dirty="0" smtClean="0"/>
          </a:p>
          <a:p>
            <a:r>
              <a:rPr lang="en-US" dirty="0" smtClean="0"/>
              <a:t>Les </a:t>
            </a:r>
            <a:r>
              <a:rPr lang="en-US" dirty="0" err="1" smtClean="0"/>
              <a:t>informations</a:t>
            </a:r>
            <a:r>
              <a:rPr lang="en-US" dirty="0" smtClean="0"/>
              <a:t> </a:t>
            </a:r>
            <a:r>
              <a:rPr lang="en-US" dirty="0" err="1" smtClean="0"/>
              <a:t>sensibles</a:t>
            </a:r>
            <a:r>
              <a:rPr lang="en-US" dirty="0" smtClean="0"/>
              <a:t> </a:t>
            </a:r>
            <a:r>
              <a:rPr lang="en-US" dirty="0" err="1" smtClean="0"/>
              <a:t>doivent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stockées</a:t>
            </a:r>
            <a:r>
              <a:rPr lang="en-US" dirty="0" smtClean="0"/>
              <a:t> de </a:t>
            </a:r>
            <a:r>
              <a:rPr lang="en-US" dirty="0" err="1" smtClean="0"/>
              <a:t>manière</a:t>
            </a:r>
            <a:r>
              <a:rPr lang="en-US" dirty="0" smtClean="0"/>
              <a:t> </a:t>
            </a:r>
            <a:r>
              <a:rPr lang="en-US" dirty="0" err="1" smtClean="0"/>
              <a:t>encryptée</a:t>
            </a:r>
            <a:endParaRPr lang="en-US" dirty="0" smtClean="0"/>
          </a:p>
          <a:p>
            <a:r>
              <a:rPr lang="en-US" dirty="0" err="1" smtClean="0"/>
              <a:t>L’application</a:t>
            </a:r>
            <a:r>
              <a:rPr lang="en-US" dirty="0" smtClean="0"/>
              <a:t> ne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jamais</a:t>
            </a:r>
            <a:r>
              <a:rPr lang="en-US" dirty="0" smtClean="0"/>
              <a:t> </a:t>
            </a:r>
            <a:r>
              <a:rPr lang="en-US" dirty="0" err="1" smtClean="0"/>
              <a:t>accéder</a:t>
            </a:r>
            <a:r>
              <a:rPr lang="en-US" dirty="0" smtClean="0"/>
              <a:t> à la base avec les </a:t>
            </a:r>
            <a:r>
              <a:rPr lang="en-US" dirty="0" err="1" smtClean="0"/>
              <a:t>droits</a:t>
            </a:r>
            <a:r>
              <a:rPr lang="en-US" dirty="0" smtClean="0"/>
              <a:t> </a:t>
            </a:r>
            <a:r>
              <a:rPr lang="en-US" dirty="0" err="1" smtClean="0"/>
              <a:t>d’administrateur</a:t>
            </a:r>
            <a:endParaRPr lang="en-US" dirty="0" smtClean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146</a:t>
            </a:fld>
            <a:endParaRPr lang="fr-FR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Autres types d’attaques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Spoofing</a:t>
            </a:r>
            <a:r>
              <a:rPr lang="fr-FR" dirty="0" smtClean="0"/>
              <a:t> = Usurpation d’identité (IP, cookies…)</a:t>
            </a:r>
          </a:p>
          <a:p>
            <a:pPr lvl="1"/>
            <a:r>
              <a:rPr lang="fr-FR" dirty="0" smtClean="0"/>
              <a:t>Utiliser des mécanismes d’authentification forte</a:t>
            </a:r>
          </a:p>
          <a:p>
            <a:pPr lvl="1"/>
            <a:r>
              <a:rPr lang="fr-FR" dirty="0" smtClean="0"/>
              <a:t>Protéger les cookies par SSL (Secure Socket Layer)</a:t>
            </a:r>
          </a:p>
          <a:p>
            <a:r>
              <a:rPr lang="fr-FR" dirty="0" smtClean="0"/>
              <a:t>Falsification de données (</a:t>
            </a:r>
            <a:r>
              <a:rPr lang="fr-FR" dirty="0" err="1" smtClean="0"/>
              <a:t>tampering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Utiliser des clés de </a:t>
            </a:r>
            <a:r>
              <a:rPr lang="fr-FR" dirty="0" err="1" smtClean="0"/>
              <a:t>hashage</a:t>
            </a:r>
            <a:r>
              <a:rPr lang="fr-FR" dirty="0" smtClean="0"/>
              <a:t> pour vérifier l’intégrité des données</a:t>
            </a:r>
          </a:p>
          <a:p>
            <a:r>
              <a:rPr lang="fr-FR" dirty="0" err="1" smtClean="0"/>
              <a:t>Repudiation</a:t>
            </a:r>
            <a:r>
              <a:rPr lang="fr-FR" dirty="0" smtClean="0"/>
              <a:t> : attaques « contre la responsabilité »</a:t>
            </a:r>
          </a:p>
          <a:p>
            <a:pPr lvl="1"/>
            <a:r>
              <a:rPr lang="fr-FR" dirty="0" smtClean="0"/>
              <a:t>Utiliser des signatures digitales, sécuriser les logs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147</a:t>
            </a:fld>
            <a:endParaRPr lang="fr-FR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R="0" lvl="0" rtl="0"/>
            <a:r>
              <a:rPr lang="fr-FR" dirty="0" smtClean="0"/>
              <a:t>Contrôle applicatif des accès et des droits.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fr-FR" dirty="0" smtClean="0"/>
              <a:t>ASP.net propose des mécanismes de gestion de l’authentification, des rôles et des autorisations d’accès</a:t>
            </a:r>
          </a:p>
          <a:p>
            <a:pPr marR="0" lvl="0" rtl="0"/>
            <a:r>
              <a:rPr lang="fr-FR" dirty="0" err="1" smtClean="0"/>
              <a:t>Authenitfication</a:t>
            </a:r>
            <a:r>
              <a:rPr lang="fr-FR" dirty="0" smtClean="0"/>
              <a:t> :</a:t>
            </a:r>
          </a:p>
          <a:p>
            <a:pPr lvl="1"/>
            <a:r>
              <a:rPr lang="fr-FR" dirty="0" smtClean="0"/>
              <a:t>Windows (compte utilisateur)</a:t>
            </a:r>
          </a:p>
          <a:p>
            <a:pPr lvl="1"/>
            <a:r>
              <a:rPr lang="fr-FR" dirty="0" err="1" smtClean="0"/>
              <a:t>Forms</a:t>
            </a:r>
            <a:r>
              <a:rPr lang="fr-FR" dirty="0" smtClean="0"/>
              <a:t> (Formulaires de login / </a:t>
            </a:r>
            <a:r>
              <a:rPr lang="fr-FR" dirty="0" err="1" smtClean="0"/>
              <a:t>password</a:t>
            </a:r>
            <a:r>
              <a:rPr lang="fr-FR" dirty="0" smtClean="0"/>
              <a:t>)</a:t>
            </a:r>
          </a:p>
          <a:p>
            <a:r>
              <a:rPr lang="fr-FR" dirty="0" smtClean="0"/>
              <a:t>Autorisations :</a:t>
            </a:r>
          </a:p>
          <a:p>
            <a:pPr lvl="1"/>
            <a:r>
              <a:rPr lang="fr-FR" dirty="0" smtClean="0"/>
              <a:t>Paramétrage des droits d’accès aux différentes ressources du site</a:t>
            </a:r>
          </a:p>
          <a:p>
            <a:pPr marR="0" lvl="0" rtl="0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148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R="0" lvl="0" rtl="0"/>
            <a:r>
              <a:rPr lang="fr-FR" dirty="0" smtClean="0"/>
              <a:t>Gestion de la sécurité basée sur les formulaires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532656"/>
          </a:xfrm>
        </p:spPr>
        <p:txBody>
          <a:bodyPr>
            <a:normAutofit lnSpcReduction="10000"/>
          </a:bodyPr>
          <a:lstStyle/>
          <a:p>
            <a:pPr marR="0" lvl="0" rtl="0"/>
            <a:r>
              <a:rPr lang="fr-FR" dirty="0" smtClean="0"/>
              <a:t>Création d’un formulaire de login (login.aspx) 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149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 l="20372" t="32571" r="33560" b="52179"/>
          <a:stretch>
            <a:fillRect/>
          </a:stretch>
        </p:blipFill>
        <p:spPr bwMode="auto">
          <a:xfrm>
            <a:off x="683567" y="2420888"/>
            <a:ext cx="7622561" cy="1368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 cstate="print"/>
          <a:srcRect l="18697" t="27755" r="68309" b="69608"/>
          <a:stretch>
            <a:fillRect/>
          </a:stretch>
        </p:blipFill>
        <p:spPr bwMode="auto">
          <a:xfrm>
            <a:off x="1619672" y="3933056"/>
            <a:ext cx="2736304" cy="30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/>
          <a:srcRect l="21650" t="50000" r="45275" b="34749"/>
          <a:stretch>
            <a:fillRect/>
          </a:stretch>
        </p:blipFill>
        <p:spPr bwMode="auto">
          <a:xfrm>
            <a:off x="1475656" y="4365104"/>
            <a:ext cx="6048672" cy="151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Travaux pratiques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FR" dirty="0" smtClean="0"/>
              <a:t>Création d’un site web asp.net sous </a:t>
            </a:r>
            <a:r>
              <a:rPr lang="fr-FR" dirty="0" err="1" smtClean="0"/>
              <a:t>visual</a:t>
            </a:r>
            <a:r>
              <a:rPr lang="fr-FR" dirty="0" smtClean="0"/>
              <a:t> studio</a:t>
            </a:r>
          </a:p>
          <a:p>
            <a:r>
              <a:rPr lang="fr-FR" dirty="0" smtClean="0"/>
              <a:t>Création d’un formulaire simple</a:t>
            </a:r>
            <a:r>
              <a:rPr lang="fr-FR" dirty="0"/>
              <a:t> </a:t>
            </a:r>
            <a:r>
              <a:rPr lang="fr-FR" dirty="0" smtClean="0"/>
              <a:t>(Hello World)</a:t>
            </a:r>
          </a:p>
          <a:p>
            <a:r>
              <a:rPr lang="fr-FR" dirty="0" smtClean="0"/>
              <a:t>Personnalisation de l’environnement (fenêtres, positionnement…)</a:t>
            </a:r>
          </a:p>
          <a:p>
            <a:r>
              <a:rPr lang="fr-FR" dirty="0" smtClean="0"/>
              <a:t>Lancement en mode </a:t>
            </a:r>
            <a:r>
              <a:rPr lang="fr-FR" dirty="0" err="1" smtClean="0"/>
              <a:t>debug</a:t>
            </a: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Gestion de la sécurité basée sur les formulaires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964704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Configuration du site (fichier </a:t>
            </a:r>
            <a:r>
              <a:rPr lang="fr-FR" dirty="0" err="1" smtClean="0"/>
              <a:t>web.config</a:t>
            </a:r>
            <a:r>
              <a:rPr lang="fr-FR" dirty="0" smtClean="0"/>
              <a:t>) :</a:t>
            </a:r>
          </a:p>
          <a:p>
            <a:pPr lvl="1"/>
            <a:r>
              <a:rPr lang="fr-FR" dirty="0" err="1" smtClean="0"/>
              <a:t>deny</a:t>
            </a:r>
            <a:r>
              <a:rPr lang="fr-FR" dirty="0" smtClean="0"/>
              <a:t> / </a:t>
            </a:r>
            <a:r>
              <a:rPr lang="fr-FR" dirty="0" err="1" smtClean="0"/>
              <a:t>allow</a:t>
            </a:r>
            <a:r>
              <a:rPr lang="fr-FR" dirty="0" smtClean="0"/>
              <a:t> : autoriser / refuser</a:t>
            </a:r>
          </a:p>
          <a:p>
            <a:pPr lvl="1"/>
            <a:r>
              <a:rPr lang="fr-FR" dirty="0" err="1" smtClean="0"/>
              <a:t>Users</a:t>
            </a:r>
            <a:r>
              <a:rPr lang="fr-FR" dirty="0" smtClean="0"/>
              <a:t> = ? / * : inconnus / tous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150</a:t>
            </a:fld>
            <a:endParaRPr lang="fr-FR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 l="16238" t="9695" r="48916" b="64161"/>
          <a:stretch>
            <a:fillRect/>
          </a:stretch>
        </p:blipFill>
        <p:spPr bwMode="auto">
          <a:xfrm>
            <a:off x="467544" y="2564904"/>
            <a:ext cx="5841649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 l="19288" t="14052" r="60631" b="66340"/>
          <a:stretch>
            <a:fillRect/>
          </a:stretch>
        </p:blipFill>
        <p:spPr bwMode="auto">
          <a:xfrm>
            <a:off x="4211960" y="4365104"/>
            <a:ext cx="3536393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Gestion de la sécurité basée sur les formulaires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151</a:t>
            </a:fld>
            <a:endParaRPr lang="fr-FR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 l="23916" t="42375" r="34150" b="33660"/>
          <a:stretch>
            <a:fillRect/>
          </a:stretch>
        </p:blipFill>
        <p:spPr bwMode="auto">
          <a:xfrm>
            <a:off x="755576" y="2636912"/>
            <a:ext cx="7668852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Travaux pratiques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Mise en œuvre d'une authentification et d'un accès restreint, ainsi que d'une restriction d'accès pour un dossier Web.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152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fr-FR" dirty="0" smtClean="0"/>
              <a:t>Configuration et déploiement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C157B-69E3-4143-BC29-D2E7BC3C26EA}" type="slidenum">
              <a:rPr lang="fr-FR" smtClean="0"/>
              <a:pPr/>
              <a:t>153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des exceptions.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1108720"/>
          </a:xfrm>
        </p:spPr>
        <p:txBody>
          <a:bodyPr>
            <a:normAutofit fontScale="92500" lnSpcReduction="20000"/>
          </a:bodyPr>
          <a:lstStyle/>
          <a:p>
            <a:pPr marR="0" lvl="0" rtl="0"/>
            <a:r>
              <a:rPr lang="fr-FR" dirty="0" smtClean="0"/>
              <a:t>Le fichier </a:t>
            </a:r>
            <a:r>
              <a:rPr lang="fr-FR" dirty="0" err="1" smtClean="0"/>
              <a:t>global.asax</a:t>
            </a:r>
            <a:r>
              <a:rPr lang="fr-FR" dirty="0" smtClean="0"/>
              <a:t> permet de centraliser la gestion des exceptions, par exemple pour </a:t>
            </a:r>
            <a:r>
              <a:rPr lang="fr-FR" dirty="0" err="1" smtClean="0"/>
              <a:t>logger</a:t>
            </a:r>
            <a:r>
              <a:rPr lang="fr-FR" dirty="0" smtClean="0"/>
              <a:t> l’erreur ou rediriger vers une page personnalisée.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154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 l="22144" t="45800" r="53641" b="41600"/>
          <a:stretch>
            <a:fillRect/>
          </a:stretch>
        </p:blipFill>
        <p:spPr bwMode="auto">
          <a:xfrm>
            <a:off x="1691680" y="2708920"/>
            <a:ext cx="4824536" cy="1412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/>
          <a:srcRect l="4523" t="40550" r="48228" b="50000"/>
          <a:stretch>
            <a:fillRect/>
          </a:stretch>
        </p:blipFill>
        <p:spPr bwMode="auto">
          <a:xfrm>
            <a:off x="467544" y="5085184"/>
            <a:ext cx="8320924" cy="936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Espace réservé du texte 2"/>
          <p:cNvSpPr txBox="1">
            <a:spLocks/>
          </p:cNvSpPr>
          <p:nvPr/>
        </p:nvSpPr>
        <p:spPr>
          <a:xfrm>
            <a:off x="683568" y="4509120"/>
            <a:ext cx="8153400" cy="460648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tabLst/>
              <a:defRPr/>
            </a:pPr>
            <a:r>
              <a:rPr kumimoji="0" lang="fr-FR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Alternative : Elément </a:t>
            </a:r>
            <a:r>
              <a:rPr kumimoji="0" lang="fr-FR" sz="29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CustomErrors</a:t>
            </a:r>
            <a:r>
              <a:rPr kumimoji="0" lang="fr-FR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du </a:t>
            </a:r>
            <a:r>
              <a:rPr kumimoji="0" lang="fr-FR" sz="29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web.config</a:t>
            </a:r>
            <a:endParaRPr kumimoji="0" lang="fr-FR" sz="2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Paramètres : </a:t>
            </a:r>
            <a:r>
              <a:rPr lang="fr-FR" dirty="0" err="1" smtClean="0"/>
              <a:t>web.config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65104"/>
          </a:xfrm>
        </p:spPr>
        <p:txBody>
          <a:bodyPr>
            <a:noAutofit/>
          </a:bodyPr>
          <a:lstStyle/>
          <a:p>
            <a:r>
              <a:rPr lang="fr-FR" sz="2400" dirty="0" smtClean="0"/>
              <a:t>Fichier XML de configuration d’une application web</a:t>
            </a:r>
          </a:p>
          <a:p>
            <a:r>
              <a:rPr lang="fr-FR" sz="2400" dirty="0" smtClean="0"/>
              <a:t>Organisé en sections (</a:t>
            </a:r>
            <a:r>
              <a:rPr lang="fr-FR" sz="2400" dirty="0" err="1" smtClean="0"/>
              <a:t>configSections</a:t>
            </a:r>
            <a:r>
              <a:rPr lang="fr-FR" sz="2400" dirty="0" smtClean="0"/>
              <a:t>)</a:t>
            </a:r>
          </a:p>
          <a:p>
            <a:r>
              <a:rPr lang="fr-FR" sz="2400" dirty="0" smtClean="0"/>
              <a:t>Quelques sections fréquentes :</a:t>
            </a:r>
          </a:p>
          <a:p>
            <a:pPr lvl="1"/>
            <a:r>
              <a:rPr lang="fr-FR" sz="2000" dirty="0" err="1" smtClean="0"/>
              <a:t>appSettings</a:t>
            </a:r>
            <a:r>
              <a:rPr lang="fr-FR" sz="2000" dirty="0" smtClean="0"/>
              <a:t> : paramètres personnalisés</a:t>
            </a:r>
          </a:p>
          <a:p>
            <a:pPr lvl="1"/>
            <a:r>
              <a:rPr lang="fr-FR" sz="2000" dirty="0" err="1" smtClean="0"/>
              <a:t>connexionStrings</a:t>
            </a:r>
            <a:r>
              <a:rPr lang="fr-FR" sz="2000" dirty="0" smtClean="0"/>
              <a:t> : chaînes de connexions aux bases de données</a:t>
            </a:r>
          </a:p>
          <a:p>
            <a:pPr lvl="1"/>
            <a:r>
              <a:rPr lang="fr-FR" sz="2000" dirty="0" smtClean="0"/>
              <a:t>system.web</a:t>
            </a:r>
          </a:p>
          <a:p>
            <a:pPr lvl="2"/>
            <a:r>
              <a:rPr lang="fr-FR" sz="1800" dirty="0" smtClean="0"/>
              <a:t>Compilation : mode de compilation (</a:t>
            </a:r>
            <a:r>
              <a:rPr lang="fr-FR" sz="1800" dirty="0" err="1" smtClean="0"/>
              <a:t>debug</a:t>
            </a:r>
            <a:r>
              <a:rPr lang="fr-FR" sz="1800" dirty="0" smtClean="0"/>
              <a:t>, version </a:t>
            </a:r>
            <a:r>
              <a:rPr lang="fr-FR" sz="1800" dirty="0" err="1" smtClean="0"/>
              <a:t>framework</a:t>
            </a:r>
            <a:r>
              <a:rPr lang="fr-FR" sz="1800" dirty="0" smtClean="0"/>
              <a:t>...)</a:t>
            </a:r>
          </a:p>
          <a:p>
            <a:pPr lvl="2"/>
            <a:r>
              <a:rPr lang="fr-FR" sz="1800" dirty="0" err="1" smtClean="0"/>
              <a:t>Authentication</a:t>
            </a:r>
            <a:r>
              <a:rPr lang="fr-FR" sz="1800" dirty="0" smtClean="0"/>
              <a:t> : mode d’authentification</a:t>
            </a:r>
          </a:p>
          <a:p>
            <a:pPr lvl="2"/>
            <a:r>
              <a:rPr lang="fr-FR" sz="1800" dirty="0" err="1" smtClean="0"/>
              <a:t>Membership</a:t>
            </a:r>
            <a:r>
              <a:rPr lang="fr-FR" sz="1800" dirty="0" smtClean="0"/>
              <a:t>, profile, </a:t>
            </a:r>
            <a:r>
              <a:rPr lang="fr-FR" sz="1800" dirty="0" err="1" smtClean="0"/>
              <a:t>roleManager</a:t>
            </a:r>
            <a:r>
              <a:rPr lang="fr-FR" sz="1800" dirty="0" smtClean="0"/>
              <a:t> : gestion intégrée des comptes</a:t>
            </a:r>
          </a:p>
          <a:p>
            <a:r>
              <a:rPr lang="fr-FR" sz="2400" dirty="0" smtClean="0"/>
              <a:t>Paramètres accessibles dans le code via le </a:t>
            </a:r>
            <a:r>
              <a:rPr lang="fr-FR" sz="2400" dirty="0" err="1" smtClean="0"/>
              <a:t>namespace</a:t>
            </a:r>
            <a:r>
              <a:rPr lang="fr-FR" sz="2400" dirty="0" smtClean="0"/>
              <a:t> </a:t>
            </a:r>
            <a:r>
              <a:rPr lang="fr-FR" sz="2400" dirty="0" err="1" smtClean="0"/>
              <a:t>System.Configuration</a:t>
            </a:r>
            <a:r>
              <a:rPr lang="fr-FR" sz="2400" dirty="0" smtClean="0"/>
              <a:t> (</a:t>
            </a:r>
            <a:r>
              <a:rPr lang="fr-FR" sz="2400" dirty="0" err="1" smtClean="0"/>
              <a:t>ConnectionStringSettings</a:t>
            </a:r>
            <a:r>
              <a:rPr lang="fr-FR" sz="2400" dirty="0" smtClean="0"/>
              <a:t>, </a:t>
            </a:r>
            <a:r>
              <a:rPr lang="fr-FR" sz="2400" dirty="0" err="1" smtClean="0"/>
              <a:t>ConfigurationSettings</a:t>
            </a:r>
            <a:r>
              <a:rPr lang="fr-FR" sz="2400" dirty="0" smtClean="0"/>
              <a:t>, 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155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Compilation de l’application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2 répertoires à la racine du projet : Bin et </a:t>
            </a:r>
            <a:r>
              <a:rPr lang="fr-FR" dirty="0" err="1" smtClean="0"/>
              <a:t>Obj</a:t>
            </a:r>
            <a:endParaRPr lang="fr-FR" dirty="0" smtClean="0"/>
          </a:p>
          <a:p>
            <a:pPr lvl="1"/>
            <a:r>
              <a:rPr lang="fr-FR" dirty="0" err="1" smtClean="0"/>
              <a:t>Obj</a:t>
            </a:r>
            <a:r>
              <a:rPr lang="fr-FR" dirty="0" smtClean="0"/>
              <a:t> : éléments compilés avant édition des liens</a:t>
            </a:r>
          </a:p>
          <a:p>
            <a:pPr lvl="1"/>
            <a:r>
              <a:rPr lang="fr-FR" dirty="0" smtClean="0"/>
              <a:t>Bin : </a:t>
            </a:r>
            <a:r>
              <a:rPr lang="fr-FR" dirty="0" err="1" smtClean="0"/>
              <a:t>assemblies</a:t>
            </a:r>
            <a:r>
              <a:rPr lang="fr-FR" dirty="0" smtClean="0"/>
              <a:t> compilées (dll)</a:t>
            </a:r>
          </a:p>
          <a:p>
            <a:r>
              <a:rPr lang="fr-FR" dirty="0" smtClean="0"/>
              <a:t>Chaque répertoire peut contenir 2 sous répertoires : </a:t>
            </a:r>
            <a:r>
              <a:rPr lang="fr-FR" dirty="0" err="1" smtClean="0"/>
              <a:t>Debug</a:t>
            </a:r>
            <a:r>
              <a:rPr lang="fr-FR" dirty="0" smtClean="0"/>
              <a:t> et Release, qui </a:t>
            </a:r>
            <a:r>
              <a:rPr lang="fr-FR" smtClean="0"/>
              <a:t>contiennent </a:t>
            </a:r>
            <a:r>
              <a:rPr lang="fr-FR" smtClean="0"/>
              <a:t>respectivement </a:t>
            </a:r>
            <a:r>
              <a:rPr lang="fr-FR" dirty="0" smtClean="0"/>
              <a:t>les versions de </a:t>
            </a:r>
            <a:r>
              <a:rPr lang="fr-FR" dirty="0" err="1" smtClean="0"/>
              <a:t>debug</a:t>
            </a:r>
            <a:r>
              <a:rPr lang="fr-FR" dirty="0" smtClean="0"/>
              <a:t> et de release</a:t>
            </a:r>
          </a:p>
          <a:p>
            <a:r>
              <a:rPr lang="fr-FR" dirty="0" smtClean="0"/>
              <a:t>Dans le répertoire </a:t>
            </a:r>
            <a:r>
              <a:rPr lang="fr-FR" dirty="0" err="1" smtClean="0"/>
              <a:t>Debug</a:t>
            </a:r>
            <a:r>
              <a:rPr lang="fr-FR" dirty="0" smtClean="0"/>
              <a:t>, on trouve un fichier pdb (Program </a:t>
            </a:r>
            <a:r>
              <a:rPr lang="fr-FR" dirty="0" err="1" smtClean="0"/>
              <a:t>Debug</a:t>
            </a:r>
            <a:r>
              <a:rPr lang="fr-FR" dirty="0" smtClean="0"/>
              <a:t> </a:t>
            </a:r>
            <a:r>
              <a:rPr lang="fr-FR" dirty="0" err="1" smtClean="0"/>
              <a:t>Database</a:t>
            </a:r>
            <a:r>
              <a:rPr lang="fr-FR" dirty="0" smtClean="0"/>
              <a:t>) pour chaque </a:t>
            </a:r>
            <a:r>
              <a:rPr lang="fr-FR" dirty="0" err="1" smtClean="0"/>
              <a:t>assembly</a:t>
            </a:r>
            <a:r>
              <a:rPr lang="fr-FR" dirty="0" smtClean="0"/>
              <a:t> : informations permettant l’exécution en mode </a:t>
            </a:r>
            <a:r>
              <a:rPr lang="fr-FR" dirty="0" err="1" smtClean="0"/>
              <a:t>debug</a:t>
            </a:r>
            <a:endParaRPr lang="fr-FR" dirty="0" smtClean="0"/>
          </a:p>
          <a:p>
            <a:pPr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156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R="0" lvl="0" rtl="0"/>
            <a:r>
              <a:rPr lang="fr-FR" dirty="0" smtClean="0"/>
              <a:t>Le Web Administration </a:t>
            </a:r>
            <a:r>
              <a:rPr lang="fr-FR" dirty="0" err="1" smtClean="0"/>
              <a:t>Tool</a:t>
            </a:r>
            <a:r>
              <a:rPr lang="fr-FR" dirty="0" smtClean="0"/>
              <a:t> intégré à Visual Studio.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 fontScale="77500" lnSpcReduction="20000"/>
          </a:bodyPr>
          <a:lstStyle/>
          <a:p>
            <a:pPr marR="0" lvl="0" rtl="0"/>
            <a:r>
              <a:rPr lang="fr-FR" dirty="0" smtClean="0"/>
              <a:t>Menu projet/configuration asp.net</a:t>
            </a:r>
          </a:p>
          <a:p>
            <a:pPr marR="0" lvl="0" rtl="0"/>
            <a:r>
              <a:rPr lang="fr-FR" dirty="0" smtClean="0"/>
              <a:t>Utilitaire permettant de gérer la configuration du site (utilisateurs, rôles, paramètres personnalisés…)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157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t="10442" r="37104" b="39012"/>
          <a:stretch>
            <a:fillRect/>
          </a:stretch>
        </p:blipFill>
        <p:spPr bwMode="auto">
          <a:xfrm>
            <a:off x="611560" y="2636912"/>
            <a:ext cx="8168454" cy="3528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R="0" lvl="0" rtl="0"/>
            <a:r>
              <a:rPr lang="fr-FR" dirty="0" smtClean="0"/>
              <a:t>Sauvegarde des paramètres de l'application.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1036712"/>
          </a:xfrm>
        </p:spPr>
        <p:txBody>
          <a:bodyPr/>
          <a:lstStyle/>
          <a:p>
            <a:pPr marR="0" lvl="0" rtl="0"/>
            <a:r>
              <a:rPr lang="fr-FR" dirty="0" smtClean="0"/>
              <a:t>Possibilité de stocker des paramètres personnalisés dans le </a:t>
            </a:r>
            <a:r>
              <a:rPr lang="fr-FR" dirty="0" err="1" smtClean="0"/>
              <a:t>web.config</a:t>
            </a:r>
            <a:r>
              <a:rPr lang="fr-FR" dirty="0" smtClean="0"/>
              <a:t>, été d’y accéder dans le code :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158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 l="19191" t="25850" r="53050" b="65750"/>
          <a:stretch>
            <a:fillRect/>
          </a:stretch>
        </p:blipFill>
        <p:spPr bwMode="auto">
          <a:xfrm>
            <a:off x="1403648" y="2852936"/>
            <a:ext cx="5499611" cy="936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 cstate="print"/>
          <a:srcRect l="25194" t="43700" r="41731" b="50000"/>
          <a:stretch>
            <a:fillRect/>
          </a:stretch>
        </p:blipFill>
        <p:spPr bwMode="auto">
          <a:xfrm>
            <a:off x="971600" y="4293096"/>
            <a:ext cx="6720747" cy="72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R="0" lvl="0" rtl="0"/>
            <a:r>
              <a:rPr lang="fr-FR" dirty="0" smtClean="0"/>
              <a:t>Le serveur Web : présentation de IIS.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1036712"/>
          </a:xfrm>
        </p:spPr>
        <p:txBody>
          <a:bodyPr>
            <a:normAutofit fontScale="77500" lnSpcReduction="20000"/>
          </a:bodyPr>
          <a:lstStyle/>
          <a:p>
            <a:pPr marR="0" lvl="0" rtl="0"/>
            <a:r>
              <a:rPr lang="fr-FR" dirty="0" smtClean="0"/>
              <a:t>Serveur web de </a:t>
            </a:r>
            <a:r>
              <a:rPr lang="fr-FR" dirty="0" err="1" smtClean="0"/>
              <a:t>microsoft</a:t>
            </a:r>
            <a:r>
              <a:rPr lang="fr-FR" dirty="0" smtClean="0"/>
              <a:t> : Internet Information Services. Version actuelle : IIS 7</a:t>
            </a:r>
          </a:p>
          <a:p>
            <a:pPr marR="0" lvl="0" rtl="0"/>
            <a:r>
              <a:rPr lang="fr-FR" dirty="0" smtClean="0"/>
              <a:t>Stockage et exécution des applications web.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159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2636912"/>
            <a:ext cx="5760640" cy="3424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>
          <a:xfrm>
            <a:off x="1403648" y="2708920"/>
            <a:ext cx="7123113" cy="16732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R="0" rtl="0"/>
            <a:r>
              <a:rPr lang="fr-FR" dirty="0" smtClean="0"/>
              <a:t>Fonctionnement des pages ASP. NET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C157B-69E3-4143-BC29-D2E7BC3C26EA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IIS : Création d’un site web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160</a:t>
            </a:fld>
            <a:endParaRPr lang="fr-FR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 l="15647" t="24800" r="60728" b="55250"/>
          <a:stretch>
            <a:fillRect/>
          </a:stretch>
        </p:blipFill>
        <p:spPr bwMode="auto">
          <a:xfrm>
            <a:off x="467544" y="1844824"/>
            <a:ext cx="3672408" cy="1744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628800"/>
            <a:ext cx="3978759" cy="4476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Publication de l'application.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161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 l="67621" t="18500" r="2848" b="63650"/>
          <a:stretch>
            <a:fillRect/>
          </a:stretch>
        </p:blipFill>
        <p:spPr bwMode="auto">
          <a:xfrm>
            <a:off x="611559" y="1772816"/>
            <a:ext cx="4659342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/>
          <a:srcRect r="507" b="48878"/>
          <a:stretch>
            <a:fillRect/>
          </a:stretch>
        </p:blipFill>
        <p:spPr bwMode="auto">
          <a:xfrm>
            <a:off x="1259632" y="3068960"/>
            <a:ext cx="7416824" cy="2989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fr-FR" dirty="0" smtClean="0"/>
              <a:t>Utilisation des services Web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C157B-69E3-4143-BC29-D2E7BC3C26EA}" type="slidenum">
              <a:rPr lang="fr-FR" smtClean="0"/>
              <a:pPr/>
              <a:t>162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Principe des web services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fr-FR" dirty="0" smtClean="0"/>
              <a:t>Fonctionnalités exécutables à distance, exposées via un registre</a:t>
            </a:r>
          </a:p>
          <a:p>
            <a:pPr lvl="0"/>
            <a:r>
              <a:rPr lang="fr-FR" dirty="0" smtClean="0"/>
              <a:t>Appel via http</a:t>
            </a:r>
          </a:p>
          <a:p>
            <a:pPr lvl="0"/>
            <a:r>
              <a:rPr lang="fr-FR" dirty="0" smtClean="0"/>
              <a:t>Format des données : XML ou JSON (JavaScript Object Notation)</a:t>
            </a:r>
          </a:p>
          <a:p>
            <a:pPr lvl="0"/>
            <a:r>
              <a:rPr lang="fr-FR" dirty="0" smtClean="0"/>
              <a:t>Protocole : SOAP (Simple Object Access Protocol) ou REST (</a:t>
            </a:r>
            <a:r>
              <a:rPr lang="fr-FR" dirty="0" err="1" smtClean="0"/>
              <a:t>REpresentational</a:t>
            </a:r>
            <a:r>
              <a:rPr lang="fr-FR" dirty="0" smtClean="0"/>
              <a:t> State Transfer)</a:t>
            </a:r>
          </a:p>
          <a:p>
            <a:pPr lvl="0"/>
            <a:r>
              <a:rPr lang="fr-FR" dirty="0" smtClean="0"/>
              <a:t>Description de l’interface : langage WSDL (Web Service Description Language).</a:t>
            </a:r>
          </a:p>
          <a:p>
            <a:pPr lvl="0"/>
            <a:r>
              <a:rPr lang="fr-FR" dirty="0" smtClean="0"/>
              <a:t>Service d’annuaire : UDDI (</a:t>
            </a:r>
            <a:r>
              <a:rPr lang="en-US" dirty="0" smtClean="0"/>
              <a:t>Universal Description Discovery and Integration</a:t>
            </a:r>
            <a:r>
              <a:rPr lang="fr-FR" dirty="0" smtClean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163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(c) Benoit Chauvet 2013</a:t>
            </a:r>
            <a:endParaRPr lang="fr-FR"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R="0" lvl="0" rtl="0"/>
            <a:r>
              <a:rPr lang="fr-FR" dirty="0" smtClean="0"/>
              <a:t>Appel d'un service Web à partir d'une requête HTTP et d'un proxy.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164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pic>
        <p:nvPicPr>
          <p:cNvPr id="80898" name="Picture 2" descr="http://www.c-sharpcorner.com/uploadfile/prvn_131971/chapter-31creating-web-services/Images/7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916832"/>
            <a:ext cx="6260526" cy="38884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Services web ASP.NET - Création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A9E2E72-28B4-4DD4-91DF-887FFFCA972A}" type="slidenum">
              <a:rPr lang="fr-FR" smtClean="0"/>
              <a:pPr/>
              <a:t>165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40" y="1628802"/>
            <a:ext cx="8453201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>
          <a:xfrm>
            <a:off x="2555776" y="1772817"/>
            <a:ext cx="1728192" cy="5760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Services web ASP.NET - Création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2648" y="1600201"/>
            <a:ext cx="8153400" cy="604664"/>
          </a:xfrm>
        </p:spPr>
        <p:txBody>
          <a:bodyPr/>
          <a:lstStyle/>
          <a:p>
            <a:r>
              <a:rPr lang="fr-FR" dirty="0" smtClean="0"/>
              <a:t>Implémentation du service web (Service1.asmx.cs)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A9E2E72-28B4-4DD4-91DF-887FFFCA972A}" type="slidenum">
              <a:rPr lang="fr-FR" smtClean="0"/>
              <a:pPr/>
              <a:t>166</a:t>
            </a:fld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8600" t="33518" r="40949" b="30221"/>
          <a:stretch>
            <a:fillRect/>
          </a:stretch>
        </p:blipFill>
        <p:spPr bwMode="auto">
          <a:xfrm>
            <a:off x="611560" y="2204865"/>
            <a:ext cx="7920880" cy="381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Services Web - Utilisation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676672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Ajout d’une référence au service dans le projet client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A9E2E72-28B4-4DD4-91DF-887FFFCA972A}" type="slidenum">
              <a:rPr lang="fr-FR" smtClean="0"/>
              <a:pPr/>
              <a:t>167</a:t>
            </a:fld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73528" t="11151" r="-105" b="66799"/>
          <a:stretch>
            <a:fillRect/>
          </a:stretch>
        </p:blipFill>
        <p:spPr bwMode="auto">
          <a:xfrm>
            <a:off x="539552" y="2132856"/>
            <a:ext cx="3240360" cy="151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2204864"/>
            <a:ext cx="3888432" cy="3634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>
          <a:xfrm>
            <a:off x="4139952" y="5445225"/>
            <a:ext cx="864096" cy="3600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Services Web - Utilisation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A9E2E72-28B4-4DD4-91DF-887FFFCA972A}" type="slidenum">
              <a:rPr lang="fr-FR" smtClean="0"/>
              <a:pPr/>
              <a:t>168</a:t>
            </a:fld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3"/>
            <a:ext cx="3893883" cy="419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llipse 6"/>
          <p:cNvSpPr/>
          <p:nvPr/>
        </p:nvSpPr>
        <p:spPr>
          <a:xfrm>
            <a:off x="539552" y="5157192"/>
            <a:ext cx="1368152" cy="3600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2060848"/>
            <a:ext cx="4908861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Ellipse 8"/>
          <p:cNvSpPr/>
          <p:nvPr/>
        </p:nvSpPr>
        <p:spPr>
          <a:xfrm>
            <a:off x="3851920" y="3501009"/>
            <a:ext cx="1728192" cy="3600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Services Web - Utilisation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A9E2E72-28B4-4DD4-91DF-887FFFCA972A}" type="slidenum">
              <a:rPr lang="fr-FR" smtClean="0"/>
              <a:pPr/>
              <a:t>169</a:t>
            </a:fld>
            <a:endParaRPr lang="fr-FR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628802"/>
            <a:ext cx="5688632" cy="4589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llipse 7"/>
          <p:cNvSpPr/>
          <p:nvPr/>
        </p:nvSpPr>
        <p:spPr>
          <a:xfrm>
            <a:off x="5148064" y="4005066"/>
            <a:ext cx="2304256" cy="5760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Principes des pages dynamiques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R="0" lvl="0" rtl="0"/>
            <a:r>
              <a:rPr lang="fr-FR" dirty="0" smtClean="0"/>
              <a:t>Page dynamique : générée à la demande</a:t>
            </a:r>
          </a:p>
          <a:p>
            <a:pPr marR="0" lvl="0" rtl="0"/>
            <a:r>
              <a:rPr lang="fr-FR" dirty="0" smtClean="0"/>
              <a:t>Contenu variable</a:t>
            </a:r>
          </a:p>
          <a:p>
            <a:pPr lvl="1"/>
            <a:r>
              <a:rPr lang="fr-FR" dirty="0" smtClean="0"/>
              <a:t>Paramètres contenus dans la requête</a:t>
            </a:r>
          </a:p>
          <a:p>
            <a:pPr lvl="1"/>
            <a:r>
              <a:rPr lang="fr-FR" dirty="0" smtClean="0"/>
              <a:t>Date / Heure</a:t>
            </a:r>
          </a:p>
          <a:p>
            <a:pPr lvl="1"/>
            <a:r>
              <a:rPr lang="fr-FR" dirty="0" smtClean="0"/>
              <a:t>Contenu de la base de données de référence…</a:t>
            </a:r>
          </a:p>
          <a:p>
            <a:pPr lvl="1"/>
            <a:r>
              <a:rPr lang="fr-FR" dirty="0" smtClean="0"/>
              <a:t>…</a:t>
            </a:r>
          </a:p>
          <a:p>
            <a:r>
              <a:rPr lang="fr-FR" dirty="0" smtClean="0"/>
              <a:t>Mécanisme :</a:t>
            </a:r>
          </a:p>
          <a:p>
            <a:pPr lvl="1"/>
            <a:r>
              <a:rPr lang="fr-FR" dirty="0" smtClean="0"/>
              <a:t>Envoi d’une requête au serveur http</a:t>
            </a:r>
          </a:p>
          <a:p>
            <a:pPr lvl="1"/>
            <a:r>
              <a:rPr lang="fr-FR" dirty="0" smtClean="0"/>
              <a:t>Transmission au logiciel (interpréteur) correspondant à la requête (</a:t>
            </a:r>
            <a:r>
              <a:rPr lang="fr-FR" dirty="0" err="1" smtClean="0"/>
              <a:t>php</a:t>
            </a:r>
            <a:r>
              <a:rPr lang="fr-FR" dirty="0" smtClean="0"/>
              <a:t>, asp.net, </a:t>
            </a:r>
            <a:r>
              <a:rPr lang="fr-FR" dirty="0" err="1" smtClean="0"/>
              <a:t>jsp</a:t>
            </a:r>
            <a:r>
              <a:rPr lang="fr-FR" dirty="0" smtClean="0"/>
              <a:t>…)</a:t>
            </a:r>
          </a:p>
          <a:p>
            <a:pPr lvl="1"/>
            <a:r>
              <a:rPr lang="fr-FR" dirty="0" smtClean="0"/>
              <a:t>Génération du contenu</a:t>
            </a:r>
          </a:p>
          <a:p>
            <a:pPr lvl="1"/>
            <a:r>
              <a:rPr lang="fr-FR" dirty="0" smtClean="0"/>
              <a:t>Envoi de la réponse sous forme de page statique</a:t>
            </a:r>
          </a:p>
          <a:p>
            <a:r>
              <a:rPr lang="fr-FR" dirty="0" smtClean="0"/>
              <a:t>Problématique de l’indexation par les moteurs de recherche (« </a:t>
            </a:r>
            <a:r>
              <a:rPr lang="fr-FR" dirty="0" err="1" smtClean="0"/>
              <a:t>deep</a:t>
            </a:r>
            <a:r>
              <a:rPr lang="fr-FR" dirty="0" smtClean="0"/>
              <a:t> web » ou « web profond »)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Services Web - Utilisation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Appel des méthodes du service dans le programme client :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A9E2E72-28B4-4DD4-91DF-887FFFCA972A}" type="slidenum">
              <a:rPr lang="fr-FR" smtClean="0"/>
              <a:pPr/>
              <a:t>170</a:t>
            </a:fld>
            <a:endParaRPr lang="fr-F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20372" t="35715" r="45372" b="50000"/>
          <a:stretch>
            <a:fillRect/>
          </a:stretch>
        </p:blipFill>
        <p:spPr bwMode="auto">
          <a:xfrm>
            <a:off x="1115619" y="2924944"/>
            <a:ext cx="7067863" cy="15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Travaux pratiques 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Ecriture d'un Web Service simple (recherche dans une base de données) et interrogation via une page ASP.NET et un proxy.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171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Script côté client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« Client-</a:t>
            </a:r>
            <a:r>
              <a:rPr lang="fr-FR" dirty="0" err="1" smtClean="0"/>
              <a:t>side</a:t>
            </a:r>
            <a:r>
              <a:rPr lang="fr-FR" dirty="0" smtClean="0"/>
              <a:t> </a:t>
            </a:r>
            <a:r>
              <a:rPr lang="fr-FR" dirty="0" err="1" smtClean="0"/>
              <a:t>scripting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Programmes s’exécutant sur le navigateur web du client.</a:t>
            </a:r>
          </a:p>
          <a:p>
            <a:r>
              <a:rPr lang="fr-FR" dirty="0" smtClean="0"/>
              <a:t>Concept de RIA (</a:t>
            </a:r>
            <a:r>
              <a:rPr lang="fr-FR" dirty="0" err="1" smtClean="0"/>
              <a:t>Rich</a:t>
            </a:r>
            <a:r>
              <a:rPr lang="fr-FR" dirty="0" smtClean="0"/>
              <a:t> Internet Application)</a:t>
            </a:r>
          </a:p>
          <a:p>
            <a:r>
              <a:rPr lang="fr-FR" dirty="0" smtClean="0"/>
              <a:t>Permet l’interactivité d’une page web</a:t>
            </a:r>
          </a:p>
          <a:p>
            <a:pPr lvl="1"/>
            <a:r>
              <a:rPr lang="fr-FR" dirty="0" smtClean="0"/>
              <a:t>Langages de script : </a:t>
            </a:r>
            <a:r>
              <a:rPr lang="fr-FR" dirty="0" err="1" smtClean="0"/>
              <a:t>Javascript</a:t>
            </a:r>
            <a:r>
              <a:rPr lang="fr-FR" dirty="0" smtClean="0"/>
              <a:t>, DHTML, </a:t>
            </a:r>
            <a:r>
              <a:rPr lang="fr-FR" dirty="0" err="1" smtClean="0"/>
              <a:t>VBScript</a:t>
            </a:r>
            <a:r>
              <a:rPr lang="fr-FR" dirty="0" smtClean="0"/>
              <a:t>, Ajax…</a:t>
            </a:r>
          </a:p>
          <a:p>
            <a:pPr lvl="1"/>
            <a:r>
              <a:rPr lang="fr-FR" dirty="0" smtClean="0"/>
              <a:t>Plugins compilés : applets java, Flash, ActiveX, </a:t>
            </a:r>
            <a:r>
              <a:rPr lang="fr-FR" dirty="0" err="1" smtClean="0"/>
              <a:t>Silverlight</a:t>
            </a:r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Script côté client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532656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Exemple :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7994" t="15265" r="43616" b="37486"/>
          <a:stretch>
            <a:fillRect/>
          </a:stretch>
        </p:blipFill>
        <p:spPr bwMode="auto">
          <a:xfrm>
            <a:off x="467544" y="2204864"/>
            <a:ext cx="4680520" cy="309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2276872"/>
            <a:ext cx="2714997" cy="2965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Benoît CHAUVET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A9E2E72-28B4-4DD4-91DF-887FFFCA972A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10 ans d’expérience sur la plateforme .NET</a:t>
            </a:r>
          </a:p>
          <a:p>
            <a:r>
              <a:rPr lang="fr-FR" dirty="0" smtClean="0"/>
              <a:t>Ingénierie web et gestion de projets</a:t>
            </a:r>
          </a:p>
          <a:p>
            <a:pPr lvl="1"/>
            <a:r>
              <a:rPr lang="fr-FR" dirty="0" smtClean="0"/>
              <a:t>Eurosport.com : Mise en place de la communauté et du </a:t>
            </a:r>
            <a:r>
              <a:rPr lang="fr-FR" dirty="0" err="1" smtClean="0"/>
              <a:t>player</a:t>
            </a:r>
            <a:r>
              <a:rPr lang="fr-FR" dirty="0" smtClean="0"/>
              <a:t> Eurosport (VOD et Streaming)</a:t>
            </a:r>
          </a:p>
          <a:p>
            <a:pPr lvl="1"/>
            <a:r>
              <a:rPr lang="fr-FR" dirty="0" err="1" smtClean="0"/>
              <a:t>Externis</a:t>
            </a:r>
            <a:r>
              <a:rPr lang="fr-FR" dirty="0" smtClean="0"/>
              <a:t> : Gestion de projets B2B en Application Service Provider pour les </a:t>
            </a:r>
            <a:r>
              <a:rPr lang="fr-FR" dirty="0" err="1" smtClean="0"/>
              <a:t>process</a:t>
            </a:r>
            <a:r>
              <a:rPr lang="fr-FR" dirty="0" smtClean="0"/>
              <a:t> logistique et animation de grands comptes (Kraft, Unilever, Nestlé…)</a:t>
            </a:r>
          </a:p>
          <a:p>
            <a:r>
              <a:rPr lang="fr-FR" dirty="0" smtClean="0"/>
              <a:t>Formation et conseil</a:t>
            </a:r>
          </a:p>
          <a:p>
            <a:pPr lvl="1"/>
            <a:r>
              <a:rPr lang="fr-FR" dirty="0" smtClean="0"/>
              <a:t>Gestion de projet (Méthodes agiles, </a:t>
            </a:r>
            <a:r>
              <a:rPr lang="fr-FR" dirty="0" err="1" smtClean="0"/>
              <a:t>Scrum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Conception (UML, concepts objet)</a:t>
            </a:r>
          </a:p>
          <a:p>
            <a:pPr lvl="1"/>
            <a:r>
              <a:rPr lang="fr-FR" dirty="0" smtClean="0"/>
              <a:t>Programmation .NET (C#, ASP.NET)</a:t>
            </a:r>
          </a:p>
          <a:p>
            <a:r>
              <a:rPr lang="fr-FR" dirty="0" smtClean="0">
                <a:hlinkClick r:id="rId2"/>
              </a:rPr>
              <a:t>contact@benoitchauvet.com</a:t>
            </a:r>
            <a:endParaRPr lang="fr-FR" dirty="0" smtClean="0"/>
          </a:p>
          <a:p>
            <a:endParaRPr lang="fr-FR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Script côté serveur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« Server-</a:t>
            </a:r>
            <a:r>
              <a:rPr lang="fr-FR" dirty="0" err="1" smtClean="0"/>
              <a:t>side</a:t>
            </a:r>
            <a:r>
              <a:rPr lang="fr-FR" dirty="0" smtClean="0"/>
              <a:t> </a:t>
            </a:r>
            <a:r>
              <a:rPr lang="fr-FR" dirty="0" err="1" smtClean="0"/>
              <a:t>scripting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Langage de script serveur (</a:t>
            </a:r>
            <a:r>
              <a:rPr lang="fr-FR" dirty="0" err="1" smtClean="0"/>
              <a:t>php</a:t>
            </a:r>
            <a:r>
              <a:rPr lang="fr-FR" dirty="0" smtClean="0"/>
              <a:t>, </a:t>
            </a:r>
            <a:r>
              <a:rPr lang="fr-FR" dirty="0" err="1" smtClean="0"/>
              <a:t>asp</a:t>
            </a:r>
            <a:r>
              <a:rPr lang="fr-FR" dirty="0" smtClean="0"/>
              <a:t>, </a:t>
            </a:r>
            <a:r>
              <a:rPr lang="fr-FR" dirty="0" err="1" smtClean="0"/>
              <a:t>jsp</a:t>
            </a:r>
            <a:r>
              <a:rPr lang="fr-FR" dirty="0" smtClean="0"/>
              <a:t>…) intégré au sein du code HTML</a:t>
            </a:r>
          </a:p>
          <a:p>
            <a:r>
              <a:rPr lang="fr-FR" dirty="0" smtClean="0"/>
              <a:t>Exécuté par le serveur à la réception de la requête (via interpréteur correspondant)</a:t>
            </a:r>
          </a:p>
          <a:p>
            <a:r>
              <a:rPr lang="fr-FR" dirty="0" smtClean="0"/>
              <a:t>Code non visible côté client : le contenu renvoyé est généralement du HTML généré</a:t>
            </a:r>
          </a:p>
          <a:p>
            <a:r>
              <a:rPr lang="fr-FR" dirty="0" smtClean="0"/>
              <a:t>Balises spécifiques</a:t>
            </a:r>
          </a:p>
          <a:p>
            <a:pPr lvl="1"/>
            <a:r>
              <a:rPr lang="fr-FR" dirty="0" smtClean="0"/>
              <a:t>PHP : &lt;?</a:t>
            </a:r>
            <a:r>
              <a:rPr lang="fr-FR" dirty="0" err="1" smtClean="0"/>
              <a:t>php</a:t>
            </a:r>
            <a:r>
              <a:rPr lang="fr-FR" dirty="0" smtClean="0"/>
              <a:t> … ?&gt;</a:t>
            </a:r>
          </a:p>
          <a:p>
            <a:pPr lvl="1"/>
            <a:r>
              <a:rPr lang="fr-FR" dirty="0" smtClean="0"/>
              <a:t>ASP, JSP : &lt;% … %&gt;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Script côté serveur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604664"/>
          </a:xfrm>
        </p:spPr>
        <p:txBody>
          <a:bodyPr/>
          <a:lstStyle/>
          <a:p>
            <a:r>
              <a:rPr lang="fr-FR" dirty="0" smtClean="0"/>
              <a:t>Exemple :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67544" y="2204864"/>
            <a:ext cx="3966855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Exemple.php :</a:t>
            </a:r>
          </a:p>
          <a:p>
            <a:r>
              <a:rPr lang="fr-FR" sz="1400" dirty="0" smtClean="0"/>
              <a:t>&lt;html&gt;</a:t>
            </a:r>
          </a:p>
          <a:p>
            <a:r>
              <a:rPr lang="fr-FR" sz="1400" dirty="0" smtClean="0"/>
              <a:t>&lt;</a:t>
            </a:r>
            <a:r>
              <a:rPr lang="fr-FR" sz="1400" dirty="0" err="1" smtClean="0"/>
              <a:t>head</a:t>
            </a:r>
            <a:r>
              <a:rPr lang="fr-FR" sz="1400" dirty="0" smtClean="0"/>
              <a:t>&gt;</a:t>
            </a:r>
          </a:p>
          <a:p>
            <a:r>
              <a:rPr lang="fr-FR" sz="1400" dirty="0" smtClean="0"/>
              <a:t>&lt;</a:t>
            </a:r>
            <a:r>
              <a:rPr lang="fr-FR" sz="1400" dirty="0" err="1" smtClean="0"/>
              <a:t>title</a:t>
            </a:r>
            <a:r>
              <a:rPr lang="fr-FR" sz="1400" dirty="0" smtClean="0"/>
              <a:t>&gt;page1&lt;/</a:t>
            </a:r>
            <a:r>
              <a:rPr lang="fr-FR" sz="1400" dirty="0" err="1" smtClean="0"/>
              <a:t>title</a:t>
            </a:r>
            <a:r>
              <a:rPr lang="fr-FR" sz="1400" dirty="0" smtClean="0"/>
              <a:t>&gt;</a:t>
            </a:r>
          </a:p>
          <a:p>
            <a:r>
              <a:rPr lang="fr-FR" sz="1400" dirty="0" smtClean="0"/>
              <a:t>&lt;/</a:t>
            </a:r>
            <a:r>
              <a:rPr lang="fr-FR" sz="1400" dirty="0" err="1" smtClean="0"/>
              <a:t>head</a:t>
            </a:r>
            <a:r>
              <a:rPr lang="fr-FR" sz="1400" dirty="0" smtClean="0"/>
              <a:t>&gt;</a:t>
            </a:r>
          </a:p>
          <a:p>
            <a:r>
              <a:rPr lang="fr-FR" sz="1400" dirty="0" smtClean="0"/>
              <a:t>&lt;body&gt; </a:t>
            </a:r>
          </a:p>
          <a:p>
            <a:r>
              <a:rPr lang="fr-FR" sz="1400" dirty="0" smtClean="0">
                <a:solidFill>
                  <a:srgbClr val="FF0000"/>
                </a:solidFill>
              </a:rPr>
              <a:t>&lt;?</a:t>
            </a:r>
            <a:r>
              <a:rPr lang="fr-FR" sz="1400" dirty="0" err="1" smtClean="0">
                <a:solidFill>
                  <a:srgbClr val="FF0000"/>
                </a:solidFill>
              </a:rPr>
              <a:t>php</a:t>
            </a:r>
            <a:r>
              <a:rPr lang="fr-FR" sz="14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fr-FR" sz="1400" dirty="0" smtClean="0">
                <a:solidFill>
                  <a:srgbClr val="FF0000"/>
                </a:solidFill>
              </a:rPr>
              <a:t>$date = date("d/m/Y"); </a:t>
            </a:r>
          </a:p>
          <a:p>
            <a:r>
              <a:rPr lang="fr-FR" sz="1400" dirty="0" smtClean="0">
                <a:solidFill>
                  <a:srgbClr val="FF0000"/>
                </a:solidFill>
              </a:rPr>
              <a:t>$heure = date("</a:t>
            </a:r>
            <a:r>
              <a:rPr lang="fr-FR" sz="1400" dirty="0" err="1" smtClean="0">
                <a:solidFill>
                  <a:srgbClr val="FF0000"/>
                </a:solidFill>
              </a:rPr>
              <a:t>H:i:s</a:t>
            </a:r>
            <a:r>
              <a:rPr lang="fr-FR" sz="1400" dirty="0" smtClean="0">
                <a:solidFill>
                  <a:srgbClr val="FF0000"/>
                </a:solidFill>
              </a:rPr>
              <a:t>"); </a:t>
            </a:r>
          </a:p>
          <a:p>
            <a:r>
              <a:rPr lang="fr-FR" sz="1400" dirty="0" err="1" smtClean="0">
                <a:solidFill>
                  <a:srgbClr val="FF0000"/>
                </a:solidFill>
              </a:rPr>
              <a:t>echo</a:t>
            </a:r>
            <a:r>
              <a:rPr lang="fr-FR" sz="1400" dirty="0" smtClean="0">
                <a:solidFill>
                  <a:srgbClr val="FF0000"/>
                </a:solidFill>
              </a:rPr>
              <a:t>("Nous sommes le $date &lt;</a:t>
            </a:r>
            <a:r>
              <a:rPr lang="fr-FR" sz="1400" dirty="0" err="1" smtClean="0">
                <a:solidFill>
                  <a:srgbClr val="FF0000"/>
                </a:solidFill>
              </a:rPr>
              <a:t>br</a:t>
            </a:r>
            <a:r>
              <a:rPr lang="fr-FR" sz="1400" dirty="0" smtClean="0">
                <a:solidFill>
                  <a:srgbClr val="FF0000"/>
                </a:solidFill>
              </a:rPr>
              <a:t>&gt;et il est $heure");</a:t>
            </a:r>
          </a:p>
          <a:p>
            <a:r>
              <a:rPr lang="fr-FR" sz="1400" dirty="0" smtClean="0">
                <a:solidFill>
                  <a:srgbClr val="FF0000"/>
                </a:solidFill>
              </a:rPr>
              <a:t>?&gt;</a:t>
            </a:r>
          </a:p>
          <a:p>
            <a:r>
              <a:rPr lang="fr-FR" sz="1400" dirty="0" smtClean="0"/>
              <a:t>&lt;/body&gt;</a:t>
            </a:r>
          </a:p>
          <a:p>
            <a:r>
              <a:rPr lang="fr-FR" sz="1400" dirty="0" smtClean="0"/>
              <a:t>&lt;/html&gt;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644008" y="2204864"/>
            <a:ext cx="388465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HTML généré :</a:t>
            </a:r>
          </a:p>
          <a:p>
            <a:r>
              <a:rPr lang="fr-FR" sz="1400" dirty="0" smtClean="0"/>
              <a:t>&lt;html&gt;</a:t>
            </a:r>
          </a:p>
          <a:p>
            <a:r>
              <a:rPr lang="fr-FR" sz="1400" dirty="0" smtClean="0"/>
              <a:t>&lt;</a:t>
            </a:r>
            <a:r>
              <a:rPr lang="fr-FR" sz="1400" dirty="0" err="1" smtClean="0"/>
              <a:t>head</a:t>
            </a:r>
            <a:r>
              <a:rPr lang="fr-FR" sz="1400" dirty="0" smtClean="0"/>
              <a:t>&gt;</a:t>
            </a:r>
          </a:p>
          <a:p>
            <a:r>
              <a:rPr lang="fr-FR" sz="1400" dirty="0" smtClean="0"/>
              <a:t>&lt;</a:t>
            </a:r>
            <a:r>
              <a:rPr lang="fr-FR" sz="1400" dirty="0" err="1" smtClean="0"/>
              <a:t>title</a:t>
            </a:r>
            <a:r>
              <a:rPr lang="fr-FR" sz="1400" dirty="0" smtClean="0"/>
              <a:t>&gt;page1&lt;/</a:t>
            </a:r>
            <a:r>
              <a:rPr lang="fr-FR" sz="1400" dirty="0" err="1" smtClean="0"/>
              <a:t>title</a:t>
            </a:r>
            <a:r>
              <a:rPr lang="fr-FR" sz="1400" dirty="0" smtClean="0"/>
              <a:t>&gt;</a:t>
            </a:r>
          </a:p>
          <a:p>
            <a:r>
              <a:rPr lang="fr-FR" sz="1400" dirty="0" smtClean="0"/>
              <a:t>&lt;/</a:t>
            </a:r>
            <a:r>
              <a:rPr lang="fr-FR" sz="1400" dirty="0" err="1" smtClean="0"/>
              <a:t>head</a:t>
            </a:r>
            <a:r>
              <a:rPr lang="fr-FR" sz="1400" dirty="0" smtClean="0"/>
              <a:t>&gt;</a:t>
            </a:r>
          </a:p>
          <a:p>
            <a:r>
              <a:rPr lang="fr-FR" sz="1400" dirty="0" smtClean="0"/>
              <a:t>&lt;body&gt; </a:t>
            </a:r>
          </a:p>
          <a:p>
            <a:r>
              <a:rPr lang="fr-FR" sz="1400" dirty="0" smtClean="0">
                <a:solidFill>
                  <a:srgbClr val="FF0000"/>
                </a:solidFill>
              </a:rPr>
              <a:t>Nous sommes le 15/12/2012 &lt;</a:t>
            </a:r>
            <a:r>
              <a:rPr lang="fr-FR" sz="1400" dirty="0" err="1" smtClean="0">
                <a:solidFill>
                  <a:srgbClr val="FF0000"/>
                </a:solidFill>
              </a:rPr>
              <a:t>br</a:t>
            </a:r>
            <a:r>
              <a:rPr lang="fr-FR" sz="1400" dirty="0" smtClean="0">
                <a:solidFill>
                  <a:srgbClr val="FF0000"/>
                </a:solidFill>
              </a:rPr>
              <a:t>&gt;et il est 11:07:32</a:t>
            </a:r>
          </a:p>
          <a:p>
            <a:r>
              <a:rPr lang="fr-FR" sz="1400" dirty="0" smtClean="0"/>
              <a:t>&lt;/body&gt;</a:t>
            </a:r>
          </a:p>
          <a:p>
            <a:r>
              <a:rPr lang="fr-FR" sz="1400" dirty="0" smtClean="0"/>
              <a:t>&lt;/html&gt;</a:t>
            </a:r>
          </a:p>
          <a:p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4725144"/>
            <a:ext cx="3862247" cy="1368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Méthodes HTTP GET et POST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 lnSpcReduction="10000"/>
          </a:bodyPr>
          <a:lstStyle/>
          <a:p>
            <a:pPr marR="0" lvl="0" rtl="0"/>
            <a:r>
              <a:rPr lang="fr-FR" sz="1800" dirty="0" smtClean="0"/>
              <a:t>2 méthodes d’envoi de requête : GET ou POST</a:t>
            </a:r>
          </a:p>
          <a:p>
            <a:pPr marR="0" lvl="0" rtl="0"/>
            <a:r>
              <a:rPr lang="fr-FR" sz="1800" dirty="0" smtClean="0"/>
              <a:t>Utilisation :</a:t>
            </a:r>
          </a:p>
          <a:p>
            <a:pPr lvl="1"/>
            <a:r>
              <a:rPr lang="fr-FR" sz="1600" dirty="0" smtClean="0"/>
              <a:t>GET : récupérer des données</a:t>
            </a:r>
          </a:p>
          <a:p>
            <a:pPr lvl="1"/>
            <a:r>
              <a:rPr lang="fr-FR" sz="1600" dirty="0" smtClean="0"/>
              <a:t>POST : envoyer des données en vue d’un traitement côté serveur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323528" y="2924944"/>
          <a:ext cx="8496945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/>
                <a:gridCol w="2880320"/>
                <a:gridCol w="3384377"/>
              </a:tblGrid>
              <a:tr h="139093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GET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POST</a:t>
                      </a:r>
                      <a:endParaRPr lang="fr-FR" sz="1400" dirty="0"/>
                    </a:p>
                  </a:txBody>
                  <a:tcPr/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Visibilité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Données visibles dans l’URL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Données non visibles dans l’URL</a:t>
                      </a:r>
                      <a:endParaRPr lang="fr-FR" sz="1400" dirty="0"/>
                    </a:p>
                  </a:txBody>
                  <a:tcPr/>
                </a:tc>
              </a:tr>
              <a:tr h="243448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Boutons précédent / actualiser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Sans risque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Données </a:t>
                      </a:r>
                      <a:r>
                        <a:rPr lang="fr-FR" sz="1400" dirty="0" err="1" smtClean="0"/>
                        <a:t>re-soumises</a:t>
                      </a:r>
                      <a:r>
                        <a:rPr lang="fr-FR" sz="1400" baseline="0" dirty="0" smtClean="0"/>
                        <a:t> (avertissement du navigateur)</a:t>
                      </a:r>
                      <a:endParaRPr lang="fr-FR" sz="1400" dirty="0"/>
                    </a:p>
                  </a:txBody>
                  <a:tcPr/>
                </a:tc>
              </a:tr>
              <a:tr h="197379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Cache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Mis en cache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Pas de mise en cache</a:t>
                      </a:r>
                      <a:endParaRPr lang="fr-FR" sz="1400" dirty="0"/>
                    </a:p>
                  </a:txBody>
                  <a:tcPr/>
                </a:tc>
              </a:tr>
              <a:tr h="126856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Encodage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Url-</a:t>
                      </a:r>
                      <a:r>
                        <a:rPr lang="fr-FR" sz="1400" dirty="0" err="1" smtClean="0"/>
                        <a:t>encoding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Au</a:t>
                      </a:r>
                      <a:r>
                        <a:rPr lang="fr-FR" sz="1400" baseline="0" dirty="0" smtClean="0"/>
                        <a:t> choix</a:t>
                      </a:r>
                      <a:endParaRPr lang="fr-FR" sz="1400" dirty="0"/>
                    </a:p>
                  </a:txBody>
                  <a:tcPr/>
                </a:tc>
              </a:tr>
              <a:tr h="139093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Historique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Enregistré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Non stocké</a:t>
                      </a:r>
                      <a:endParaRPr lang="fr-FR" sz="1400" dirty="0"/>
                    </a:p>
                  </a:txBody>
                  <a:tcPr/>
                </a:tc>
              </a:tr>
              <a:tr h="281970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Restrictions de taille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Max 2048 caractères (url complète)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Pas de limite</a:t>
                      </a:r>
                      <a:endParaRPr lang="fr-FR" sz="1400" dirty="0"/>
                    </a:p>
                  </a:txBody>
                  <a:tcPr/>
                </a:tc>
              </a:tr>
              <a:tr h="243413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Type de données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ASCII uniquement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Pas de restrictions (même binaire)</a:t>
                      </a:r>
                      <a:endParaRPr lang="fr-FR" sz="1400" dirty="0"/>
                    </a:p>
                  </a:txBody>
                  <a:tcPr/>
                </a:tc>
              </a:tr>
              <a:tr h="197379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Sécurité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Aucune</a:t>
                      </a:r>
                      <a:r>
                        <a:rPr lang="fr-FR" sz="1400" baseline="0" dirty="0" smtClean="0"/>
                        <a:t> !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Un peu plus sécurisé</a:t>
                      </a:r>
                      <a:endParaRPr lang="fr-FR" sz="1400" dirty="0"/>
                    </a:p>
                  </a:txBody>
                  <a:tcPr/>
                </a:tc>
              </a:tr>
              <a:tr h="139093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Marque pages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Possibles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Pas possibles</a:t>
                      </a:r>
                      <a:endParaRPr lang="fr-F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 GET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2908920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Passage de paramètres dans l’url :</a:t>
            </a:r>
          </a:p>
          <a:p>
            <a:pPr>
              <a:buNone/>
            </a:pPr>
            <a:r>
              <a:rPr lang="fr-FR" sz="1800" dirty="0" smtClean="0"/>
              <a:t>&lt;url de la page&gt;</a:t>
            </a:r>
            <a:r>
              <a:rPr lang="fr-FR" sz="1800" b="1" dirty="0" smtClean="0">
                <a:solidFill>
                  <a:srgbClr val="FF0000"/>
                </a:solidFill>
              </a:rPr>
              <a:t>?</a:t>
            </a:r>
            <a:r>
              <a:rPr lang="fr-FR" sz="1800" dirty="0" smtClean="0"/>
              <a:t>&lt;nomChamp1&gt;</a:t>
            </a:r>
            <a:r>
              <a:rPr lang="fr-FR" sz="1800" dirty="0" smtClean="0">
                <a:solidFill>
                  <a:srgbClr val="FF0000"/>
                </a:solidFill>
              </a:rPr>
              <a:t>=</a:t>
            </a:r>
            <a:r>
              <a:rPr lang="fr-FR" sz="1800" dirty="0" smtClean="0"/>
              <a:t>&lt;valChamp1&gt;[</a:t>
            </a:r>
            <a:r>
              <a:rPr lang="fr-FR" sz="1800" dirty="0" smtClean="0">
                <a:solidFill>
                  <a:srgbClr val="FF0000"/>
                </a:solidFill>
              </a:rPr>
              <a:t>&amp;</a:t>
            </a:r>
            <a:r>
              <a:rPr lang="fr-FR" sz="1800" dirty="0" smtClean="0"/>
              <a:t>&lt;nomChamp2&gt;</a:t>
            </a:r>
            <a:r>
              <a:rPr lang="fr-FR" sz="1800" dirty="0" smtClean="0">
                <a:solidFill>
                  <a:srgbClr val="FF0000"/>
                </a:solidFill>
              </a:rPr>
              <a:t>=</a:t>
            </a:r>
            <a:r>
              <a:rPr lang="fr-FR" sz="1800" dirty="0" smtClean="0"/>
              <a:t>&lt;valChamp2&gt;]*</a:t>
            </a:r>
          </a:p>
          <a:p>
            <a:r>
              <a:rPr lang="fr-FR" sz="2800" dirty="0" smtClean="0"/>
              <a:t>Exemple :</a:t>
            </a:r>
          </a:p>
          <a:p>
            <a:pPr>
              <a:buNone/>
            </a:pPr>
            <a:r>
              <a:rPr lang="fr-FR" sz="1800" dirty="0" smtClean="0"/>
              <a:t>	http://localhost/demoGet?nom=Admin&amp;sujet=sport&amp;saison=hiver </a:t>
            </a:r>
          </a:p>
          <a:p>
            <a:pPr>
              <a:buNone/>
            </a:pPr>
            <a:r>
              <a:rPr lang="fr-FR" sz="1800" dirty="0" smtClean="0"/>
              <a:t>	http://www.youtube.com/watch?feature=player_embedded&amp;v=12PWq22E9ZQ</a:t>
            </a:r>
          </a:p>
          <a:p>
            <a:r>
              <a:rPr lang="fr-FR" sz="2800" dirty="0" smtClean="0"/>
              <a:t>Récupération des paramètres côté serveur (ASP.net) :</a:t>
            </a:r>
          </a:p>
          <a:p>
            <a:pPr>
              <a:buNone/>
            </a:pPr>
            <a:r>
              <a:rPr lang="fr-FR" sz="1800" dirty="0" smtClean="0"/>
              <a:t>	</a:t>
            </a:r>
            <a:r>
              <a:rPr lang="fr-FR" sz="18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fr-FR" sz="1800" dirty="0" smtClean="0">
                <a:latin typeface="Courier New" pitchFamily="49" charset="0"/>
                <a:cs typeface="Courier New" pitchFamily="49" charset="0"/>
              </a:rPr>
              <a:t> nom = </a:t>
            </a:r>
            <a:r>
              <a:rPr lang="fr-FR" sz="1800" dirty="0" err="1" smtClean="0">
                <a:latin typeface="Courier New" pitchFamily="49" charset="0"/>
                <a:cs typeface="Courier New" pitchFamily="49" charset="0"/>
              </a:rPr>
              <a:t>Request.QueryString</a:t>
            </a:r>
            <a:r>
              <a:rPr lang="fr-FR" sz="18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fr-FR" sz="18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"nom"</a:t>
            </a:r>
            <a:r>
              <a:rPr lang="fr-FR" sz="1800" dirty="0" smtClean="0">
                <a:latin typeface="Courier New" pitchFamily="49" charset="0"/>
                <a:cs typeface="Courier New" pitchFamily="49" charset="0"/>
              </a:rPr>
              <a:t>];</a:t>
            </a:r>
          </a:p>
          <a:p>
            <a:endParaRPr lang="fr-FR" sz="18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r="39359"/>
          <a:stretch>
            <a:fillRect/>
          </a:stretch>
        </p:blipFill>
        <p:spPr bwMode="auto">
          <a:xfrm>
            <a:off x="1979712" y="4437113"/>
            <a:ext cx="4752528" cy="1785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 POST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2476872"/>
          </a:xfrm>
        </p:spPr>
        <p:txBody>
          <a:bodyPr>
            <a:normAutofit fontScale="92500" lnSpcReduction="10000"/>
          </a:bodyPr>
          <a:lstStyle/>
          <a:p>
            <a:r>
              <a:rPr lang="fr-FR" sz="2000" dirty="0" smtClean="0"/>
              <a:t>Données non visibles dans l’url</a:t>
            </a:r>
          </a:p>
          <a:p>
            <a:r>
              <a:rPr lang="fr-FR" sz="2000" dirty="0" smtClean="0"/>
              <a:t>Transmises dans le corps du message http :</a:t>
            </a:r>
          </a:p>
          <a:p>
            <a:pPr lvl="1">
              <a:buNone/>
            </a:pPr>
            <a:r>
              <a:rPr lang="fr-FR" sz="1400" dirty="0" smtClean="0"/>
              <a:t>Exemple :</a:t>
            </a:r>
          </a:p>
          <a:p>
            <a:pPr lvl="1">
              <a:buNone/>
            </a:pPr>
            <a:r>
              <a:rPr lang="en-US" sz="1400" dirty="0" smtClean="0"/>
              <a:t>POST /test/demo_form.asp HTTP/1.1</a:t>
            </a:r>
          </a:p>
          <a:p>
            <a:pPr lvl="1">
              <a:buNone/>
            </a:pPr>
            <a:r>
              <a:rPr lang="en-US" sz="1400" dirty="0" smtClean="0"/>
              <a:t>Host: w3schools.com</a:t>
            </a:r>
          </a:p>
          <a:p>
            <a:pPr lvl="1">
              <a:buNone/>
            </a:pPr>
            <a:r>
              <a:rPr lang="en-US" sz="1400" b="1" dirty="0" smtClean="0"/>
              <a:t>name1=value1&amp;name2=value2</a:t>
            </a:r>
            <a:endParaRPr lang="fr-FR" sz="2400" dirty="0" smtClean="0"/>
          </a:p>
          <a:p>
            <a:r>
              <a:rPr lang="fr-FR" sz="2000" dirty="0" smtClean="0"/>
              <a:t>Utilisé pour la transmission de formulaires</a:t>
            </a:r>
          </a:p>
          <a:p>
            <a:r>
              <a:rPr lang="fr-FR" sz="2000" dirty="0" smtClean="0"/>
              <a:t>Encodage variable (binaire : </a:t>
            </a:r>
            <a:r>
              <a:rPr lang="fr-FR" sz="2000" dirty="0" err="1" smtClean="0"/>
              <a:t>multipart</a:t>
            </a:r>
            <a:r>
              <a:rPr lang="fr-FR" sz="2000" dirty="0" smtClean="0"/>
              <a:t> </a:t>
            </a:r>
            <a:r>
              <a:rPr lang="fr-FR" sz="2000" dirty="0" err="1" smtClean="0"/>
              <a:t>form</a:t>
            </a:r>
            <a:r>
              <a:rPr lang="fr-FR" sz="2000" dirty="0" smtClean="0"/>
              <a:t>-data)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18697" t="18134" r="41731" b="58791"/>
          <a:stretch>
            <a:fillRect/>
          </a:stretch>
        </p:blipFill>
        <p:spPr bwMode="auto">
          <a:xfrm>
            <a:off x="971600" y="4005064"/>
            <a:ext cx="6202975" cy="194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Principe des </a:t>
            </a:r>
            <a:r>
              <a:rPr lang="fr-FR" dirty="0" err="1" smtClean="0"/>
              <a:t>WebForms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R="0" lvl="0" rtl="0"/>
            <a:r>
              <a:rPr lang="fr-FR" dirty="0" smtClean="0"/>
              <a:t>ASP.net introduit la notion de </a:t>
            </a:r>
            <a:r>
              <a:rPr lang="fr-FR" b="1" i="1" dirty="0" smtClean="0"/>
              <a:t>code </a:t>
            </a:r>
            <a:r>
              <a:rPr lang="fr-FR" b="1" i="1" dirty="0" err="1" smtClean="0"/>
              <a:t>behind</a:t>
            </a:r>
            <a:r>
              <a:rPr lang="fr-FR" dirty="0" smtClean="0"/>
              <a:t> : le code côté serveur est séparé du code html, dans un fichier distinct.</a:t>
            </a:r>
          </a:p>
          <a:p>
            <a:pPr marR="0" lvl="0" rtl="0"/>
            <a:r>
              <a:rPr lang="fr-FR" dirty="0" smtClean="0"/>
              <a:t>Notion de classe partielle : Séparation du code </a:t>
            </a:r>
            <a:r>
              <a:rPr lang="fr-FR" dirty="0" err="1" smtClean="0"/>
              <a:t>behind</a:t>
            </a:r>
            <a:r>
              <a:rPr lang="fr-FR" dirty="0" smtClean="0"/>
              <a:t> en 2 fichiers </a:t>
            </a:r>
          </a:p>
          <a:p>
            <a:pPr lvl="1"/>
            <a:r>
              <a:rPr lang="fr-FR" dirty="0" smtClean="0"/>
              <a:t>code généré</a:t>
            </a:r>
          </a:p>
          <a:p>
            <a:pPr lvl="1"/>
            <a:r>
              <a:rPr lang="fr-FR" dirty="0" smtClean="0"/>
              <a:t>code utilisateur</a:t>
            </a:r>
          </a:p>
          <a:p>
            <a:r>
              <a:rPr lang="fr-FR" dirty="0" smtClean="0"/>
              <a:t>Une page ASP.net (</a:t>
            </a:r>
            <a:r>
              <a:rPr lang="fr-FR" dirty="0" err="1" smtClean="0"/>
              <a:t>Webform</a:t>
            </a:r>
            <a:r>
              <a:rPr lang="fr-FR" dirty="0" smtClean="0"/>
              <a:t>) est donc constituée de 3 fichiers :</a:t>
            </a:r>
          </a:p>
          <a:p>
            <a:pPr lvl="1"/>
            <a:r>
              <a:rPr lang="fr-FR" dirty="0" smtClean="0"/>
              <a:t>Balises html (« concepteur de vues ») : </a:t>
            </a:r>
            <a:r>
              <a:rPr lang="fr-FR" i="1" dirty="0" smtClean="0"/>
              <a:t>maPage.aspx</a:t>
            </a:r>
          </a:p>
          <a:p>
            <a:pPr lvl="1"/>
            <a:r>
              <a:rPr lang="fr-FR" dirty="0" smtClean="0"/>
              <a:t>Code </a:t>
            </a:r>
            <a:r>
              <a:rPr lang="fr-FR" dirty="0" err="1" smtClean="0"/>
              <a:t>behind</a:t>
            </a:r>
            <a:r>
              <a:rPr lang="fr-FR" dirty="0" smtClean="0"/>
              <a:t> généré : </a:t>
            </a:r>
            <a:r>
              <a:rPr lang="fr-FR" i="1" dirty="0" smtClean="0"/>
              <a:t>maPage.aspx.designer.cs</a:t>
            </a:r>
          </a:p>
          <a:p>
            <a:pPr lvl="1"/>
            <a:r>
              <a:rPr lang="fr-FR" dirty="0" smtClean="0"/>
              <a:t>Code </a:t>
            </a:r>
            <a:r>
              <a:rPr lang="fr-FR" dirty="0" err="1" smtClean="0"/>
              <a:t>behind</a:t>
            </a:r>
            <a:r>
              <a:rPr lang="fr-FR" dirty="0" smtClean="0"/>
              <a:t> utilisateur : </a:t>
            </a:r>
            <a:r>
              <a:rPr lang="fr-FR" i="1" dirty="0" smtClean="0"/>
              <a:t>maPage.aspx.cs</a:t>
            </a:r>
          </a:p>
          <a:p>
            <a:r>
              <a:rPr lang="fr-FR" dirty="0" smtClean="0"/>
              <a:t>Les modifications du .</a:t>
            </a:r>
            <a:r>
              <a:rPr lang="fr-FR" dirty="0" err="1" smtClean="0"/>
              <a:t>aspx</a:t>
            </a:r>
            <a:r>
              <a:rPr lang="fr-FR" dirty="0" smtClean="0"/>
              <a:t> entraînent des </a:t>
            </a:r>
            <a:r>
              <a:rPr lang="fr-FR" dirty="0" err="1" smtClean="0"/>
              <a:t>modifs</a:t>
            </a:r>
            <a:r>
              <a:rPr lang="fr-FR" dirty="0" smtClean="0"/>
              <a:t> dans le .</a:t>
            </a:r>
            <a:r>
              <a:rPr lang="fr-FR" dirty="0" err="1" smtClean="0"/>
              <a:t>aspx.designer.cs</a:t>
            </a:r>
            <a:r>
              <a:rPr lang="fr-FR" dirty="0" smtClean="0"/>
              <a:t> (déclarations, événements…)</a:t>
            </a:r>
          </a:p>
          <a:p>
            <a:r>
              <a:rPr lang="fr-FR" dirty="0" smtClean="0"/>
              <a:t>Chaque page asp.net est une classe, dérivée de </a:t>
            </a:r>
            <a:r>
              <a:rPr lang="fr-FR" i="1" dirty="0" err="1" smtClean="0"/>
              <a:t>System.Web.UI.Page</a:t>
            </a:r>
            <a:endParaRPr lang="fr-FR" i="1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 l="18010" t="15258" r="25000" b="46831"/>
          <a:stretch>
            <a:fillRect/>
          </a:stretch>
        </p:blipFill>
        <p:spPr bwMode="auto">
          <a:xfrm>
            <a:off x="611560" y="1844824"/>
            <a:ext cx="6840760" cy="2445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Structure d’un </a:t>
            </a:r>
            <a:r>
              <a:rPr lang="fr-FR" dirty="0" err="1" smtClean="0"/>
              <a:t>Webform</a:t>
            </a:r>
            <a:endParaRPr lang="fr-F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l="17988" t="18316" r="41529" b="41763"/>
          <a:stretch>
            <a:fillRect/>
          </a:stretch>
        </p:blipFill>
        <p:spPr bwMode="auto">
          <a:xfrm>
            <a:off x="3059832" y="3789040"/>
            <a:ext cx="5298297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539552" y="1484784"/>
            <a:ext cx="1401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maPage.aspx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868144" y="3861048"/>
            <a:ext cx="164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maPage.aspx.cs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Structure d’un </a:t>
            </a:r>
            <a:r>
              <a:rPr lang="fr-FR" dirty="0" err="1" smtClean="0"/>
              <a:t>Webform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8010" t="18491" r="27654" b="11669"/>
          <a:stretch>
            <a:fillRect/>
          </a:stretch>
        </p:blipFill>
        <p:spPr bwMode="auto">
          <a:xfrm>
            <a:off x="755576" y="1916832"/>
            <a:ext cx="6264696" cy="4327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539552" y="1556792"/>
            <a:ext cx="248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maPage.aspx.designer.cs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code imbriqué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892695"/>
          </a:xfrm>
        </p:spPr>
        <p:txBody>
          <a:bodyPr>
            <a:normAutofit/>
          </a:bodyPr>
          <a:lstStyle/>
          <a:p>
            <a:r>
              <a:rPr lang="fr-FR" sz="2400" dirty="0" smtClean="0"/>
              <a:t>Possibilité de mettre du C# dans un fichier .</a:t>
            </a:r>
            <a:r>
              <a:rPr lang="fr-FR" sz="2400" dirty="0" err="1" smtClean="0"/>
              <a:t>aspx</a:t>
            </a:r>
            <a:r>
              <a:rPr lang="fr-FR" sz="2400" dirty="0" smtClean="0"/>
              <a:t>, sur le modèle des anciennes pages dynamiques. </a:t>
            </a:r>
            <a:endParaRPr lang="fr-FR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4425" t="25826" r="84353" b="46512"/>
          <a:stretch>
            <a:fillRect/>
          </a:stretch>
        </p:blipFill>
        <p:spPr bwMode="auto">
          <a:xfrm>
            <a:off x="6444208" y="2852936"/>
            <a:ext cx="2088232" cy="2766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 l="5704" t="30221" r="59450" b="41210"/>
          <a:stretch>
            <a:fillRect/>
          </a:stretch>
        </p:blipFill>
        <p:spPr bwMode="auto">
          <a:xfrm>
            <a:off x="683568" y="3212976"/>
            <a:ext cx="5065486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lèche droite 5"/>
          <p:cNvSpPr/>
          <p:nvPr/>
        </p:nvSpPr>
        <p:spPr>
          <a:xfrm>
            <a:off x="5148064" y="4077072"/>
            <a:ext cx="1512168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code en ligne (</a:t>
            </a:r>
            <a:r>
              <a:rPr lang="fr-FR" dirty="0" err="1" smtClean="0"/>
              <a:t>inline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1036711"/>
          </a:xfrm>
        </p:spPr>
        <p:txBody>
          <a:bodyPr>
            <a:normAutofit/>
          </a:bodyPr>
          <a:lstStyle/>
          <a:p>
            <a:r>
              <a:rPr lang="fr-FR" sz="2400" dirty="0" smtClean="0"/>
              <a:t>Possibilité de définir des traitements coté serveur dans le fichier </a:t>
            </a:r>
            <a:r>
              <a:rPr lang="fr-FR" sz="2400" dirty="0" err="1" smtClean="0"/>
              <a:t>aspx</a:t>
            </a:r>
            <a:r>
              <a:rPr lang="fr-FR" sz="2400" dirty="0" smtClean="0"/>
              <a:t> : &lt;script </a:t>
            </a:r>
            <a:r>
              <a:rPr lang="fr-FR" sz="2400" dirty="0" err="1" smtClean="0"/>
              <a:t>runat</a:t>
            </a:r>
            <a:r>
              <a:rPr lang="fr-FR" sz="2400" dirty="0" smtClean="0"/>
              <a:t>=« server »&gt;</a:t>
            </a:r>
            <a:endParaRPr lang="fr-FR" sz="24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 l="3932" t="15937" r="38188" b="29122"/>
          <a:stretch>
            <a:fillRect/>
          </a:stretch>
        </p:blipFill>
        <p:spPr bwMode="auto">
          <a:xfrm>
            <a:off x="395536" y="2708920"/>
            <a:ext cx="7056784" cy="36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t="3849" r="84353" b="85163"/>
          <a:stretch>
            <a:fillRect/>
          </a:stretch>
        </p:blipFill>
        <p:spPr bwMode="auto">
          <a:xfrm>
            <a:off x="6372200" y="5013176"/>
            <a:ext cx="2304256" cy="869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à coins arrondis 6"/>
          <p:cNvSpPr/>
          <p:nvPr/>
        </p:nvSpPr>
        <p:spPr>
          <a:xfrm>
            <a:off x="323528" y="2996952"/>
            <a:ext cx="3312368" cy="11521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3995936" y="5589240"/>
            <a:ext cx="1800200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idx="4294967295"/>
          </p:nvPr>
        </p:nvSpPr>
        <p:spPr>
          <a:xfrm>
            <a:off x="731573" y="188640"/>
            <a:ext cx="8153400" cy="990600"/>
          </a:xfrm>
        </p:spPr>
        <p:txBody>
          <a:bodyPr/>
          <a:lstStyle/>
          <a:p>
            <a:r>
              <a:rPr lang="fr-FR" dirty="0" smtClean="0"/>
              <a:t>Table des matières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4294967295"/>
          </p:nvPr>
        </p:nvSpPr>
        <p:spPr>
          <a:xfrm>
            <a:off x="467544" y="1628800"/>
            <a:ext cx="8153400" cy="379842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  <a:tabLst>
                <a:tab pos="7981950" algn="r"/>
              </a:tabLst>
            </a:pPr>
            <a:r>
              <a:rPr lang="fr-FR" sz="2000" dirty="0" smtClean="0"/>
              <a:t>Rappels des concepts web et technologies .NET	4</a:t>
            </a:r>
          </a:p>
          <a:p>
            <a:pPr marL="514350" indent="-514350">
              <a:buFont typeface="+mj-lt"/>
              <a:buAutoNum type="arabicPeriod"/>
              <a:tabLst>
                <a:tab pos="7981950" algn="r"/>
              </a:tabLst>
            </a:pPr>
            <a:r>
              <a:rPr lang="fr-FR" sz="2000" dirty="0" smtClean="0"/>
              <a:t>Fonctionnement des pages ASP.NET	16</a:t>
            </a:r>
          </a:p>
          <a:p>
            <a:pPr marL="514350" indent="-514350">
              <a:buFont typeface="+mj-lt"/>
              <a:buAutoNum type="arabicPeriod"/>
              <a:tabLst>
                <a:tab pos="7981950" algn="r"/>
              </a:tabLst>
            </a:pPr>
            <a:r>
              <a:rPr lang="fr-FR" sz="2000" dirty="0" smtClean="0"/>
              <a:t>Contrôles serveur HTML	62</a:t>
            </a:r>
          </a:p>
          <a:p>
            <a:pPr marL="514350" indent="-514350">
              <a:buFont typeface="+mj-lt"/>
              <a:buAutoNum type="arabicPeriod"/>
              <a:tabLst>
                <a:tab pos="7981950" algn="r"/>
              </a:tabLst>
            </a:pPr>
            <a:r>
              <a:rPr lang="fr-FR" sz="2000" dirty="0" smtClean="0"/>
              <a:t>Contrôles serveur web	74</a:t>
            </a:r>
          </a:p>
          <a:p>
            <a:pPr marL="514350" indent="-514350">
              <a:buFont typeface="+mj-lt"/>
              <a:buAutoNum type="arabicPeriod"/>
              <a:tabLst>
                <a:tab pos="7981950" algn="r"/>
              </a:tabLst>
            </a:pPr>
            <a:r>
              <a:rPr lang="fr-FR" sz="2000" dirty="0" smtClean="0"/>
              <a:t>Conception de la structure d’un site web 	86</a:t>
            </a:r>
          </a:p>
          <a:p>
            <a:pPr marL="514350" indent="-514350">
              <a:buFont typeface="+mj-lt"/>
              <a:buAutoNum type="arabicPeriod"/>
              <a:tabLst>
                <a:tab pos="7981950" algn="r"/>
              </a:tabLst>
            </a:pPr>
            <a:r>
              <a:rPr lang="fr-FR" sz="2000" dirty="0" smtClean="0"/>
              <a:t>Contrôle des sources de données	107</a:t>
            </a:r>
          </a:p>
          <a:p>
            <a:pPr marL="514350" indent="-514350">
              <a:buFont typeface="+mj-lt"/>
              <a:buAutoNum type="arabicPeriod"/>
              <a:tabLst>
                <a:tab pos="7981950" algn="r"/>
              </a:tabLst>
            </a:pPr>
            <a:r>
              <a:rPr lang="fr-FR" sz="2000" dirty="0" smtClean="0"/>
              <a:t>Gestion de la sécurité 	143</a:t>
            </a:r>
          </a:p>
          <a:p>
            <a:pPr marL="514350" indent="-514350">
              <a:buFont typeface="+mj-lt"/>
              <a:buAutoNum type="arabicPeriod"/>
              <a:tabLst>
                <a:tab pos="7981950" algn="r"/>
              </a:tabLst>
            </a:pPr>
            <a:r>
              <a:rPr lang="fr-FR" sz="2000" dirty="0" smtClean="0"/>
              <a:t>Configuration et déploiement	153</a:t>
            </a:r>
          </a:p>
          <a:p>
            <a:pPr marL="514350" indent="-514350">
              <a:buFont typeface="+mj-lt"/>
              <a:buAutoNum type="arabicPeriod"/>
              <a:tabLst>
                <a:tab pos="7981950" algn="r"/>
              </a:tabLst>
            </a:pPr>
            <a:r>
              <a:rPr lang="fr-FR" sz="2000" dirty="0" smtClean="0"/>
              <a:t>Utilisation des services web	162</a:t>
            </a:r>
          </a:p>
          <a:p>
            <a:pPr marL="514350" indent="-514350">
              <a:buFont typeface="+mj-lt"/>
              <a:buAutoNum type="arabicPeriod"/>
              <a:tabLst>
                <a:tab pos="7981950" algn="r"/>
              </a:tabLst>
            </a:pPr>
            <a:endParaRPr lang="fr-FR" sz="2000" dirty="0" smtClean="0"/>
          </a:p>
          <a:p>
            <a:pPr marL="514350" indent="-514350">
              <a:buFont typeface="+mj-lt"/>
              <a:buAutoNum type="arabicPeriod"/>
              <a:tabLst>
                <a:tab pos="7981950" algn="r"/>
              </a:tabLst>
            </a:pPr>
            <a:endParaRPr lang="fr-FR" sz="2000" dirty="0" smtClean="0"/>
          </a:p>
          <a:p>
            <a:pPr marL="514350" indent="-514350">
              <a:buFont typeface="+mj-lt"/>
              <a:buAutoNum type="arabicPeriod"/>
              <a:tabLst>
                <a:tab pos="7981950" algn="r"/>
              </a:tabLst>
            </a:pPr>
            <a:endParaRPr lang="fr-FR" sz="2000" dirty="0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scriptlets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 lnSpcReduction="10000"/>
          </a:bodyPr>
          <a:lstStyle/>
          <a:p>
            <a:r>
              <a:rPr lang="fr-FR" sz="2000" dirty="0" smtClean="0"/>
              <a:t>Extraits de code dans une page </a:t>
            </a:r>
            <a:r>
              <a:rPr lang="fr-FR" sz="2000" dirty="0" err="1" smtClean="0"/>
              <a:t>aspx</a:t>
            </a:r>
            <a:endParaRPr lang="fr-FR" sz="2000" dirty="0" smtClean="0"/>
          </a:p>
          <a:p>
            <a:r>
              <a:rPr lang="fr-FR" sz="2000" dirty="0" smtClean="0"/>
              <a:t>4 types de scriptlets :</a:t>
            </a:r>
          </a:p>
          <a:p>
            <a:endParaRPr lang="fr-FR" sz="2400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323528" y="2276872"/>
          <a:ext cx="8496945" cy="3826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/>
                <a:gridCol w="3024336"/>
                <a:gridCol w="3600401"/>
              </a:tblGrid>
              <a:tr h="508426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Scriptlet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Définition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Exemple</a:t>
                      </a:r>
                    </a:p>
                  </a:txBody>
                  <a:tcPr/>
                </a:tc>
              </a:tr>
              <a:tr h="1003742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&lt;% </a:t>
                      </a:r>
                      <a:r>
                        <a:rPr lang="fr-FR" sz="1600" i="1" dirty="0" smtClean="0"/>
                        <a:t>instructions</a:t>
                      </a:r>
                      <a:r>
                        <a:rPr lang="fr-FR" sz="1600" dirty="0" smtClean="0"/>
                        <a:t> %&gt;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Instructions exécutées séquentiellement,</a:t>
                      </a:r>
                      <a:r>
                        <a:rPr lang="fr-FR" sz="1600" baseline="0" dirty="0" smtClean="0"/>
                        <a:t> dans l’ordre du code HTML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&lt;%</a:t>
                      </a:r>
                      <a:r>
                        <a:rPr lang="fr-F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string[] saisons = { "printemps", "été", "automne", "hiver" };</a:t>
                      </a:r>
                    </a:p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foreach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(string </a:t>
                      </a: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saison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saisons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fr-F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  <a:r>
                        <a:rPr lang="fr-FR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%&gt;</a:t>
                      </a:r>
                      <a:r>
                        <a:rPr lang="fr-F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fr-F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&lt;li&gt; </a:t>
                      </a:r>
                      <a:r>
                        <a:rPr lang="fr-FR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&lt;%</a:t>
                      </a:r>
                      <a:r>
                        <a:rPr lang="fr-F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Response.Write</a:t>
                      </a:r>
                      <a:r>
                        <a:rPr lang="fr-F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(saison); </a:t>
                      </a:r>
                      <a:r>
                        <a:rPr lang="fr-FR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%&gt;</a:t>
                      </a:r>
                      <a:r>
                        <a:rPr lang="fr-F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&lt;/li&gt;</a:t>
                      </a:r>
                    </a:p>
                    <a:p>
                      <a:r>
                        <a:rPr lang="fr-F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fr-FR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&lt;%</a:t>
                      </a:r>
                      <a:r>
                        <a:rPr lang="fr-FR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 </a:t>
                      </a:r>
                      <a:r>
                        <a:rPr lang="fr-FR" sz="12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%&gt;</a:t>
                      </a:r>
                    </a:p>
                  </a:txBody>
                  <a:tcPr/>
                </a:tc>
              </a:tr>
              <a:tr h="757699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&lt;%= </a:t>
                      </a:r>
                      <a:r>
                        <a:rPr lang="fr-FR" sz="1600" i="1" dirty="0" smtClean="0"/>
                        <a:t>expression</a:t>
                      </a:r>
                      <a:r>
                        <a:rPr lang="fr-FR" sz="1600" dirty="0" smtClean="0"/>
                        <a:t> %&gt;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Expression évaluée lors du rendu de la page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&lt;%=  </a:t>
                      </a:r>
                      <a:r>
                        <a:rPr lang="fr-FR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DateTime.Now</a:t>
                      </a:r>
                      <a:r>
                        <a:rPr lang="fr-F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%&gt;</a:t>
                      </a:r>
                    </a:p>
                    <a:p>
                      <a:r>
                        <a:rPr lang="fr-FR" sz="1400" i="1" dirty="0" smtClean="0"/>
                        <a:t>Équivaut à</a:t>
                      </a:r>
                      <a:r>
                        <a:rPr lang="fr-FR" sz="1400" dirty="0" smtClean="0"/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/>
                        <a:t>&lt;%</a:t>
                      </a:r>
                      <a:r>
                        <a:rPr lang="fr-FR" sz="1400" baseline="0" dirty="0" smtClean="0"/>
                        <a:t> </a:t>
                      </a:r>
                      <a:r>
                        <a:rPr lang="fr-FR" sz="1400" baseline="0" dirty="0" err="1" smtClean="0"/>
                        <a:t>Response.Write</a:t>
                      </a:r>
                      <a:r>
                        <a:rPr lang="fr-FR" sz="1400" baseline="0" dirty="0" smtClean="0"/>
                        <a:t>(</a:t>
                      </a:r>
                      <a:r>
                        <a:rPr lang="fr-FR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DateTime.Now</a:t>
                      </a:r>
                      <a:r>
                        <a:rPr lang="fr-F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);%&gt;</a:t>
                      </a:r>
                    </a:p>
                  </a:txBody>
                  <a:tcPr/>
                </a:tc>
              </a:tr>
              <a:tr h="508426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&lt;%# </a:t>
                      </a:r>
                      <a:r>
                        <a:rPr lang="fr-FR" sz="1600" i="1" dirty="0" smtClean="0"/>
                        <a:t>expression</a:t>
                      </a:r>
                      <a:r>
                        <a:rPr lang="fr-FR" sz="1600" dirty="0" smtClean="0"/>
                        <a:t> %&gt;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Expression évaluée lors du </a:t>
                      </a:r>
                      <a:r>
                        <a:rPr lang="fr-FR" sz="1600" dirty="0" err="1" smtClean="0"/>
                        <a:t>DataBinding</a:t>
                      </a:r>
                      <a:r>
                        <a:rPr lang="fr-FR" sz="1600" dirty="0" smtClean="0"/>
                        <a:t> (</a:t>
                      </a:r>
                      <a:r>
                        <a:rPr lang="fr-FR" sz="1600" dirty="0" err="1" smtClean="0"/>
                        <a:t>cf</a:t>
                      </a:r>
                      <a:r>
                        <a:rPr lang="fr-FR" sz="1600" baseline="0" dirty="0" smtClean="0"/>
                        <a:t> </a:t>
                      </a:r>
                      <a:r>
                        <a:rPr lang="fr-FR" sz="1600" dirty="0" smtClean="0"/>
                        <a:t>ADO.net)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&lt;</a:t>
                      </a:r>
                      <a:r>
                        <a:rPr lang="fr-FR" sz="1400" dirty="0" err="1" smtClean="0"/>
                        <a:t>ItemTemplate</a:t>
                      </a:r>
                      <a:r>
                        <a:rPr lang="fr-FR" sz="1400" dirty="0" smtClean="0"/>
                        <a:t>&gt;</a:t>
                      </a:r>
                    </a:p>
                    <a:p>
                      <a:r>
                        <a:rPr lang="fr-FR" sz="1400" b="1" dirty="0" smtClean="0"/>
                        <a:t>&lt;%# </a:t>
                      </a:r>
                      <a:r>
                        <a:rPr lang="fr-FR" sz="1400" dirty="0" err="1" smtClean="0"/>
                        <a:t>DataBinder.Eval</a:t>
                      </a:r>
                      <a:r>
                        <a:rPr lang="fr-FR" sz="1400" dirty="0" smtClean="0"/>
                        <a:t>(</a:t>
                      </a:r>
                      <a:r>
                        <a:rPr lang="fr-FR" sz="1400" dirty="0" err="1" smtClean="0"/>
                        <a:t>Container.DataItem</a:t>
                      </a:r>
                      <a:r>
                        <a:rPr lang="fr-FR" sz="1400" dirty="0" smtClean="0"/>
                        <a:t>, </a:t>
                      </a:r>
                      <a:r>
                        <a:rPr lang="fr-F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fr-FR" sz="1400" dirty="0" smtClean="0"/>
                        <a:t>Adresse</a:t>
                      </a:r>
                      <a:r>
                        <a:rPr lang="fr-F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fr-FR" sz="1400" dirty="0" smtClean="0"/>
                        <a:t>) </a:t>
                      </a:r>
                      <a:r>
                        <a:rPr lang="fr-FR" sz="1400" b="1" dirty="0" smtClean="0"/>
                        <a:t>%&gt;</a:t>
                      </a:r>
                      <a:r>
                        <a:rPr lang="fr-FR" sz="1400" dirty="0" smtClean="0"/>
                        <a:t>&lt;/</a:t>
                      </a:r>
                      <a:r>
                        <a:rPr lang="fr-FR" sz="1400" dirty="0" err="1" smtClean="0"/>
                        <a:t>ItemTemplate</a:t>
                      </a:r>
                      <a:r>
                        <a:rPr lang="fr-FR" sz="1400" dirty="0" smtClean="0"/>
                        <a:t>&gt;</a:t>
                      </a:r>
                      <a:endParaRPr lang="fr-FR" sz="1400" dirty="0"/>
                    </a:p>
                  </a:txBody>
                  <a:tcPr/>
                </a:tc>
              </a:tr>
              <a:tr h="508426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&lt;%$ </a:t>
                      </a:r>
                      <a:r>
                        <a:rPr lang="fr-FR" sz="1600" i="1" dirty="0" smtClean="0"/>
                        <a:t>expression</a:t>
                      </a:r>
                      <a:r>
                        <a:rPr lang="fr-FR" sz="1600" dirty="0" smtClean="0"/>
                        <a:t> %&gt;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Expression analysée à la compilation de la page, évaluée à chaque requête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&lt;</a:t>
                      </a:r>
                      <a:r>
                        <a:rPr lang="fr-FR" sz="1400" dirty="0" err="1" smtClean="0"/>
                        <a:t>asp:Label</a:t>
                      </a:r>
                      <a:r>
                        <a:rPr lang="fr-FR" sz="1400" dirty="0" smtClean="0"/>
                        <a:t> ID=</a:t>
                      </a:r>
                      <a:r>
                        <a:rPr lang="fr-F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fr-FR" sz="1400" dirty="0" smtClean="0"/>
                        <a:t>lbl1</a:t>
                      </a:r>
                      <a:r>
                        <a:rPr lang="fr-F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 </a:t>
                      </a:r>
                      <a:r>
                        <a:rPr lang="fr-FR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runat</a:t>
                      </a:r>
                      <a:r>
                        <a:rPr lang="fr-F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="server" </a:t>
                      </a:r>
                      <a:r>
                        <a:rPr lang="fr-FR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r>
                        <a:rPr lang="fr-F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=« </a:t>
                      </a:r>
                      <a:r>
                        <a:rPr lang="fr-FR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&lt;%$</a:t>
                      </a:r>
                      <a:r>
                        <a:rPr lang="fr-F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ConnectionStrings:cx_annuaire</a:t>
                      </a:r>
                      <a:r>
                        <a:rPr lang="fr-F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%&gt;</a:t>
                      </a:r>
                      <a:r>
                        <a:rPr lang="fr-F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 /&gt;</a:t>
                      </a:r>
                      <a:endParaRPr lang="fr-F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Utilisation des contrôles serveur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92500"/>
          </a:bodyPr>
          <a:lstStyle/>
          <a:p>
            <a:pPr marR="0" lvl="0" rtl="0"/>
            <a:r>
              <a:rPr lang="fr-FR" sz="2400" dirty="0" smtClean="0"/>
              <a:t>Les contrôles serveur : éléments accessibles depuis le code </a:t>
            </a:r>
            <a:r>
              <a:rPr lang="fr-FR" sz="2400" dirty="0" err="1" smtClean="0"/>
              <a:t>behind</a:t>
            </a:r>
            <a:r>
              <a:rPr lang="fr-FR" sz="2400" dirty="0" smtClean="0"/>
              <a:t>.</a:t>
            </a:r>
          </a:p>
          <a:p>
            <a:pPr marR="0" lvl="0" rtl="0"/>
            <a:r>
              <a:rPr lang="fr-FR" sz="2400" dirty="0" smtClean="0"/>
              <a:t>Déclaration générée dans le .</a:t>
            </a:r>
            <a:r>
              <a:rPr lang="fr-FR" sz="2400" dirty="0" err="1" smtClean="0"/>
              <a:t>aspx.designer.cs</a:t>
            </a:r>
            <a:r>
              <a:rPr lang="fr-FR" sz="2400" dirty="0" smtClean="0"/>
              <a:t> lors de l’ajout dans une page </a:t>
            </a:r>
            <a:r>
              <a:rPr lang="fr-FR" sz="2400" dirty="0" err="1" smtClean="0"/>
              <a:t>aspx</a:t>
            </a:r>
            <a:r>
              <a:rPr lang="fr-FR" sz="2400" dirty="0" smtClean="0"/>
              <a:t>.</a:t>
            </a:r>
          </a:p>
          <a:p>
            <a:pPr lvl="0"/>
            <a:r>
              <a:rPr lang="fr-FR" sz="2400" dirty="0" smtClean="0"/>
              <a:t>Définis par l’attribut </a:t>
            </a:r>
            <a:r>
              <a:rPr lang="fr-FR" sz="24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runat</a:t>
            </a:r>
            <a:r>
              <a:rPr lang="fr-FR" sz="2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="server" </a:t>
            </a:r>
          </a:p>
          <a:p>
            <a:pPr marR="0" lvl="0" rtl="0"/>
            <a:r>
              <a:rPr lang="fr-FR" sz="2400" dirty="0" smtClean="0"/>
              <a:t>Référencés dans le code </a:t>
            </a:r>
            <a:r>
              <a:rPr lang="fr-FR" sz="2400" dirty="0" err="1" smtClean="0"/>
              <a:t>behind</a:t>
            </a:r>
            <a:r>
              <a:rPr lang="fr-FR" sz="2400" dirty="0" smtClean="0"/>
              <a:t> par leur ID</a:t>
            </a:r>
          </a:p>
          <a:p>
            <a:r>
              <a:rPr lang="fr-FR" sz="2400" dirty="0" smtClean="0"/>
              <a:t>Contrôles serveur HTML ou asp.net (web)</a:t>
            </a:r>
          </a:p>
          <a:p>
            <a:endParaRPr lang="fr-FR" sz="2400" dirty="0" smtClean="0"/>
          </a:p>
          <a:p>
            <a:pPr marR="0" lvl="0" rtl="0"/>
            <a:endParaRPr lang="fr-FR" sz="2400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19191" t="46704" r="53050" b="47802"/>
          <a:stretch>
            <a:fillRect/>
          </a:stretch>
        </p:blipFill>
        <p:spPr bwMode="auto">
          <a:xfrm>
            <a:off x="1619672" y="4077072"/>
            <a:ext cx="5328592" cy="56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 l="21060" t="59889" r="47047" b="33518"/>
          <a:stretch>
            <a:fillRect/>
          </a:stretch>
        </p:blipFill>
        <p:spPr bwMode="auto">
          <a:xfrm>
            <a:off x="2627784" y="4797152"/>
            <a:ext cx="583264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 l="23034" t="50000" r="63382" b="43407"/>
          <a:stretch>
            <a:fillRect/>
          </a:stretch>
        </p:blipFill>
        <p:spPr bwMode="auto">
          <a:xfrm>
            <a:off x="1835696" y="5445224"/>
            <a:ext cx="2760307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899592" y="407707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aspx</a:t>
            </a:r>
            <a:endParaRPr lang="fr-FR" dirty="0" smtClean="0"/>
          </a:p>
        </p:txBody>
      </p:sp>
      <p:sp>
        <p:nvSpPr>
          <p:cNvPr id="8" name="ZoneTexte 7"/>
          <p:cNvSpPr txBox="1"/>
          <p:nvPr/>
        </p:nvSpPr>
        <p:spPr>
          <a:xfrm>
            <a:off x="899592" y="544522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aspx.cs</a:t>
            </a:r>
            <a:endParaRPr lang="fr-FR" dirty="0" smtClean="0"/>
          </a:p>
        </p:txBody>
      </p:sp>
      <p:sp>
        <p:nvSpPr>
          <p:cNvPr id="9" name="ZoneTexte 8"/>
          <p:cNvSpPr txBox="1"/>
          <p:nvPr/>
        </p:nvSpPr>
        <p:spPr>
          <a:xfrm>
            <a:off x="899592" y="486916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aspx.designer.cs</a:t>
            </a: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Insertion de contrôles</a:t>
            </a:r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1472" t="10442" r="57184" b="6047"/>
          <a:stretch>
            <a:fillRect/>
          </a:stretch>
        </p:blipFill>
        <p:spPr bwMode="auto">
          <a:xfrm>
            <a:off x="4067944" y="1700808"/>
            <a:ext cx="3816424" cy="4143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467544" y="2420888"/>
            <a:ext cx="30963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dirty="0" smtClean="0"/>
              <a:t> Via la boîte à outils Visual Studio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 Glisser/déplacer vers la fenêtre source ou design 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 Génération automatique du code </a:t>
            </a:r>
            <a:r>
              <a:rPr lang="fr-FR" dirty="0" err="1" smtClean="0"/>
              <a:t>behind</a:t>
            </a:r>
            <a:r>
              <a:rPr lang="fr-FR" dirty="0" smtClean="0"/>
              <a:t> de la déclaration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Gestion de la persistance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R="0" lvl="0" rtl="0"/>
            <a:r>
              <a:rPr lang="fr-FR" dirty="0" smtClean="0"/>
              <a:t>HTTP : protocole déconnecté &gt;&gt; chaque requête </a:t>
            </a:r>
            <a:r>
              <a:rPr lang="fr-FR" smtClean="0"/>
              <a:t>est indépendante </a:t>
            </a:r>
            <a:r>
              <a:rPr lang="fr-FR" dirty="0" smtClean="0"/>
              <a:t>des autres, nativement il n’y a pas de moyen de faire le lien entre plusieurs requêtes.</a:t>
            </a:r>
          </a:p>
          <a:p>
            <a:pPr marR="0" lvl="0" rtl="0"/>
            <a:r>
              <a:rPr lang="fr-FR" dirty="0" smtClean="0"/>
              <a:t>Plusieurs mécanismes pour répondre aux besoins de persistance :</a:t>
            </a:r>
          </a:p>
          <a:p>
            <a:pPr lvl="1"/>
            <a:r>
              <a:rPr lang="fr-FR" dirty="0" err="1" smtClean="0"/>
              <a:t>Postback</a:t>
            </a:r>
            <a:endParaRPr lang="fr-FR" dirty="0" smtClean="0"/>
          </a:p>
          <a:p>
            <a:pPr lvl="1"/>
            <a:r>
              <a:rPr lang="fr-FR" dirty="0" smtClean="0"/>
              <a:t>Persistance d’état :</a:t>
            </a:r>
          </a:p>
          <a:p>
            <a:pPr lvl="2"/>
            <a:r>
              <a:rPr lang="fr-FR" sz="2600" dirty="0" smtClean="0"/>
              <a:t>Champs cachés</a:t>
            </a:r>
          </a:p>
          <a:p>
            <a:pPr lvl="2"/>
            <a:r>
              <a:rPr lang="fr-FR" sz="2600" dirty="0" err="1" smtClean="0"/>
              <a:t>Viewstate</a:t>
            </a:r>
            <a:endParaRPr lang="fr-FR" sz="2600" dirty="0" smtClean="0"/>
          </a:p>
          <a:p>
            <a:pPr lvl="2"/>
            <a:r>
              <a:rPr lang="fr-FR" sz="2600" dirty="0" err="1" smtClean="0"/>
              <a:t>QueryString</a:t>
            </a:r>
            <a:r>
              <a:rPr lang="fr-FR" sz="2600" dirty="0" smtClean="0"/>
              <a:t> et URI</a:t>
            </a:r>
          </a:p>
          <a:p>
            <a:pPr lvl="1"/>
            <a:r>
              <a:rPr lang="fr-FR" dirty="0" smtClean="0"/>
              <a:t>Persistance des données :</a:t>
            </a:r>
          </a:p>
          <a:p>
            <a:pPr lvl="2"/>
            <a:r>
              <a:rPr lang="fr-FR" sz="2600" dirty="0" smtClean="0"/>
              <a:t>Cookies</a:t>
            </a:r>
          </a:p>
          <a:p>
            <a:pPr lvl="2"/>
            <a:r>
              <a:rPr lang="fr-FR" sz="2600" dirty="0" smtClean="0"/>
              <a:t>Objet Session</a:t>
            </a:r>
          </a:p>
          <a:p>
            <a:pPr lvl="2"/>
            <a:r>
              <a:rPr lang="fr-FR" sz="2600" dirty="0" smtClean="0"/>
              <a:t>Objet Cache</a:t>
            </a:r>
          </a:p>
          <a:p>
            <a:pPr lvl="2"/>
            <a:r>
              <a:rPr lang="fr-FR" sz="2600" dirty="0" smtClean="0"/>
              <a:t>Objet Application</a:t>
            </a:r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Postback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/>
              <a:t>Le modèle d’événements asp.net se base sur le post : un événement sur un </a:t>
            </a:r>
            <a:r>
              <a:rPr lang="fr-FR" dirty="0" err="1" smtClean="0"/>
              <a:t>webform</a:t>
            </a:r>
            <a:r>
              <a:rPr lang="fr-FR" dirty="0" smtClean="0"/>
              <a:t> déclenche un post du formulaire sur lui-même, donc une requête en POST, ou </a:t>
            </a:r>
            <a:r>
              <a:rPr lang="fr-FR" b="1" i="1" dirty="0" err="1" smtClean="0"/>
              <a:t>postback</a:t>
            </a:r>
            <a:endParaRPr lang="fr-FR" b="1" i="1" dirty="0" smtClean="0"/>
          </a:p>
          <a:p>
            <a:r>
              <a:rPr lang="fr-FR" dirty="0" smtClean="0"/>
              <a:t>Le </a:t>
            </a:r>
            <a:r>
              <a:rPr lang="fr-FR" dirty="0" err="1" smtClean="0"/>
              <a:t>postback</a:t>
            </a:r>
            <a:r>
              <a:rPr lang="fr-FR" dirty="0" smtClean="0"/>
              <a:t> est un mécanisme permettant au serveur (code </a:t>
            </a:r>
            <a:r>
              <a:rPr lang="fr-FR" dirty="0" err="1" smtClean="0"/>
              <a:t>behind</a:t>
            </a:r>
            <a:r>
              <a:rPr lang="fr-FR" dirty="0" smtClean="0"/>
              <a:t>) de savoir si c’est la première requête sur la page (GET) ou s’il s’agit d’un post sur elle même (POST)</a:t>
            </a:r>
          </a:p>
          <a:p>
            <a:r>
              <a:rPr lang="fr-FR" dirty="0" smtClean="0"/>
              <a:t>Certains contrôles déclenchent automatiquement le </a:t>
            </a:r>
            <a:r>
              <a:rPr lang="fr-FR" dirty="0" err="1" smtClean="0"/>
              <a:t>postback</a:t>
            </a:r>
            <a:r>
              <a:rPr lang="fr-FR" dirty="0" smtClean="0"/>
              <a:t> (</a:t>
            </a:r>
            <a:r>
              <a:rPr lang="fr-FR" dirty="0" err="1" smtClean="0"/>
              <a:t>asp:button</a:t>
            </a:r>
            <a:r>
              <a:rPr lang="fr-FR" dirty="0" smtClean="0"/>
              <a:t> par exemple)</a:t>
            </a:r>
          </a:p>
          <a:p>
            <a:r>
              <a:rPr lang="fr-FR" dirty="0" smtClean="0"/>
              <a:t>L’Objet Page contient une propriété booléenne « </a:t>
            </a:r>
            <a:r>
              <a:rPr lang="fr-FR" dirty="0" err="1" smtClean="0"/>
              <a:t>IsPostBack</a:t>
            </a:r>
            <a:r>
              <a:rPr lang="fr-FR" dirty="0" smtClean="0"/>
              <a:t> » pour le savoir :</a:t>
            </a:r>
          </a:p>
          <a:p>
            <a:pPr lvl="1"/>
            <a:r>
              <a:rPr lang="fr-FR" dirty="0" smtClean="0"/>
              <a:t>False = première requête</a:t>
            </a:r>
          </a:p>
          <a:p>
            <a:pPr lvl="1"/>
            <a:r>
              <a:rPr lang="fr-FR" dirty="0" err="1" smtClean="0"/>
              <a:t>True</a:t>
            </a:r>
            <a:r>
              <a:rPr lang="fr-FR" dirty="0" smtClean="0"/>
              <a:t> = post du formulaire sur lui-même</a:t>
            </a:r>
          </a:p>
          <a:p>
            <a:r>
              <a:rPr lang="fr-FR" dirty="0" smtClean="0"/>
              <a:t>On utilise souvent cette propriété pour effectuer des actions d’initialisation dans le code </a:t>
            </a:r>
            <a:r>
              <a:rPr lang="fr-FR" dirty="0" err="1" smtClean="0"/>
              <a:t>behind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Postback</a:t>
            </a:r>
            <a:r>
              <a:rPr lang="fr-FR" dirty="0" smtClean="0"/>
              <a:t> : exemple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3835" t="34616" r="66044" b="53297"/>
          <a:stretch>
            <a:fillRect/>
          </a:stretch>
        </p:blipFill>
        <p:spPr bwMode="auto">
          <a:xfrm>
            <a:off x="683568" y="1700808"/>
            <a:ext cx="3672408" cy="792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l="5704" t="35715" r="67719" b="40111"/>
          <a:stretch>
            <a:fillRect/>
          </a:stretch>
        </p:blipFill>
        <p:spPr bwMode="auto">
          <a:xfrm>
            <a:off x="5004048" y="1628800"/>
            <a:ext cx="3168352" cy="1548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2708920"/>
            <a:ext cx="3744416" cy="1304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4509120"/>
            <a:ext cx="3744416" cy="1304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Connecteur droit avec flèche 8"/>
          <p:cNvCxnSpPr/>
          <p:nvPr/>
        </p:nvCxnSpPr>
        <p:spPr>
          <a:xfrm>
            <a:off x="1331640" y="3645024"/>
            <a:ext cx="576064" cy="936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/>
          <a:srcRect r="42307"/>
          <a:stretch>
            <a:fillRect/>
          </a:stretch>
        </p:blipFill>
        <p:spPr bwMode="auto">
          <a:xfrm>
            <a:off x="6012160" y="3284984"/>
            <a:ext cx="2160240" cy="1304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/>
          <a:srcRect r="42308"/>
          <a:stretch>
            <a:fillRect/>
          </a:stretch>
        </p:blipFill>
        <p:spPr bwMode="auto">
          <a:xfrm>
            <a:off x="6012160" y="4725144"/>
            <a:ext cx="2160240" cy="1304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Connecteur droit avec flèche 12"/>
          <p:cNvCxnSpPr>
            <a:endCxn id="11" idx="1"/>
          </p:cNvCxnSpPr>
          <p:nvPr/>
        </p:nvCxnSpPr>
        <p:spPr>
          <a:xfrm flipV="1">
            <a:off x="2987824" y="3937278"/>
            <a:ext cx="3024336" cy="10038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2483768" y="5013176"/>
            <a:ext cx="3528392" cy="57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4644008" y="4293096"/>
            <a:ext cx="1234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Actualiser / F5</a:t>
            </a:r>
            <a:endParaRPr lang="fr-FR" sz="1400" dirty="0"/>
          </a:p>
        </p:txBody>
      </p:sp>
      <p:sp>
        <p:nvSpPr>
          <p:cNvPr id="27" name="ZoneTexte 26"/>
          <p:cNvSpPr txBox="1"/>
          <p:nvPr/>
        </p:nvSpPr>
        <p:spPr>
          <a:xfrm>
            <a:off x="4572000" y="54452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Resaisie</a:t>
            </a:r>
            <a:r>
              <a:rPr lang="fr-FR" sz="1400" dirty="0" smtClean="0"/>
              <a:t> de l’url / Entrée</a:t>
            </a:r>
            <a:endParaRPr lang="fr-FR" sz="1400" dirty="0"/>
          </a:p>
        </p:txBody>
      </p:sp>
      <p:sp>
        <p:nvSpPr>
          <p:cNvPr id="33" name="ZoneTexte 32"/>
          <p:cNvSpPr txBox="1"/>
          <p:nvPr/>
        </p:nvSpPr>
        <p:spPr>
          <a:xfrm>
            <a:off x="1907704" y="4077072"/>
            <a:ext cx="1282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Clic sur Bouton</a:t>
            </a:r>
            <a:endParaRPr lang="fr-FR" sz="1400" dirty="0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Cross </a:t>
            </a:r>
            <a:r>
              <a:rPr lang="fr-FR" dirty="0" err="1" smtClean="0"/>
              <a:t>Postback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2260847"/>
          </a:xfrm>
        </p:spPr>
        <p:txBody>
          <a:bodyPr>
            <a:normAutofit fontScale="62500" lnSpcReduction="20000"/>
          </a:bodyPr>
          <a:lstStyle/>
          <a:p>
            <a:r>
              <a:rPr lang="fr-FR" dirty="0" smtClean="0"/>
              <a:t>ASP.net donne la possibilité d’effectuer le </a:t>
            </a:r>
            <a:r>
              <a:rPr lang="fr-FR" dirty="0" err="1" smtClean="0"/>
              <a:t>postback</a:t>
            </a:r>
            <a:r>
              <a:rPr lang="fr-FR" dirty="0" smtClean="0"/>
              <a:t> sur une autre page &gt;&gt; « cross </a:t>
            </a:r>
            <a:r>
              <a:rPr lang="fr-FR" dirty="0" err="1" smtClean="0"/>
              <a:t>postback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Spécifié par l’attribut « </a:t>
            </a:r>
            <a:r>
              <a:rPr lang="fr-FR" dirty="0" err="1" smtClean="0"/>
              <a:t>postbackurl</a:t>
            </a:r>
            <a:r>
              <a:rPr lang="fr-FR" dirty="0" smtClean="0"/>
              <a:t> » sur un contrôle (</a:t>
            </a:r>
            <a:r>
              <a:rPr lang="fr-FR" dirty="0" err="1" smtClean="0"/>
              <a:t>Button</a:t>
            </a:r>
            <a:r>
              <a:rPr lang="fr-FR" dirty="0" smtClean="0"/>
              <a:t> ou Link par exemple)</a:t>
            </a:r>
          </a:p>
          <a:p>
            <a:r>
              <a:rPr lang="fr-FR" dirty="0" smtClean="0"/>
              <a:t>Pour s’assurer de l’origine du cross </a:t>
            </a:r>
            <a:r>
              <a:rPr lang="fr-FR" dirty="0" err="1" smtClean="0"/>
              <a:t>postback</a:t>
            </a:r>
            <a:r>
              <a:rPr lang="fr-FR" dirty="0" smtClean="0"/>
              <a:t>, la page d’arrivée doit vérifier la propriété </a:t>
            </a:r>
            <a:r>
              <a:rPr lang="fr-FR" dirty="0" err="1" smtClean="0"/>
              <a:t>PreviousPage</a:t>
            </a:r>
            <a:r>
              <a:rPr lang="fr-FR" dirty="0" smtClean="0"/>
              <a:t>.</a:t>
            </a:r>
          </a:p>
          <a:p>
            <a:r>
              <a:rPr lang="fr-FR" dirty="0" smtClean="0"/>
              <a:t>Le contenu des données transférées est accessible via </a:t>
            </a:r>
            <a:r>
              <a:rPr lang="fr-FR" dirty="0" err="1" smtClean="0"/>
              <a:t>Request.Form</a:t>
            </a:r>
            <a:r>
              <a:rPr lang="fr-FR" dirty="0" smtClean="0"/>
              <a:t> ou en </a:t>
            </a:r>
            <a:r>
              <a:rPr lang="fr-FR" dirty="0" err="1" smtClean="0"/>
              <a:t>transtypant</a:t>
            </a:r>
            <a:r>
              <a:rPr lang="fr-FR" dirty="0" smtClean="0"/>
              <a:t> </a:t>
            </a:r>
            <a:r>
              <a:rPr lang="fr-FR" dirty="0" err="1" smtClean="0"/>
              <a:t>PreviousPage</a:t>
            </a:r>
            <a:endParaRPr lang="fr-FR" dirty="0" smtClean="0"/>
          </a:p>
          <a:p>
            <a:endParaRPr lang="fr-F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8010" t="37913" r="32969" b="48901"/>
          <a:stretch>
            <a:fillRect/>
          </a:stretch>
        </p:blipFill>
        <p:spPr bwMode="auto">
          <a:xfrm>
            <a:off x="827584" y="3717032"/>
            <a:ext cx="7968885" cy="115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5292080" y="3645024"/>
            <a:ext cx="288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CrossPostBackDepart.aspx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19879" t="31320" r="43503" b="54395"/>
          <a:stretch>
            <a:fillRect/>
          </a:stretch>
        </p:blipFill>
        <p:spPr bwMode="auto">
          <a:xfrm>
            <a:off x="827584" y="5013176"/>
            <a:ext cx="5688632" cy="1192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5364088" y="4941168"/>
            <a:ext cx="288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CrossPostBackArrivee.aspx 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Gestion de l’état : Champs cachés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349079"/>
          </a:xfrm>
        </p:spPr>
        <p:txBody>
          <a:bodyPr>
            <a:normAutofit/>
          </a:bodyPr>
          <a:lstStyle/>
          <a:p>
            <a:r>
              <a:rPr lang="fr-FR" sz="2400" dirty="0" smtClean="0"/>
              <a:t>Une première solution pour garder des informations d’une requête à une autre est l’utilisation de champs cachés</a:t>
            </a:r>
          </a:p>
          <a:p>
            <a:r>
              <a:rPr lang="fr-FR" sz="2400" dirty="0" smtClean="0"/>
              <a:t>HTML propose les champs cachés qui permettent de stocker / modifier une valeur dans une page coté client sans l’afficher</a:t>
            </a:r>
          </a:p>
          <a:p>
            <a:r>
              <a:rPr lang="fr-FR" sz="2400" dirty="0" smtClean="0"/>
              <a:t>Syntaxe :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fr-FR" sz="240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input</a:t>
            </a:r>
            <a:r>
              <a:rPr lang="fr-FR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24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fr-FR" sz="2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="</a:t>
            </a:r>
            <a:r>
              <a:rPr lang="fr-FR" sz="2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champCache</a:t>
            </a:r>
            <a:r>
              <a:rPr lang="fr-FR" sz="2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fr-FR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2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type</a:t>
            </a:r>
            <a:r>
              <a:rPr lang="fr-FR" sz="2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="</a:t>
            </a:r>
            <a:r>
              <a:rPr lang="fr-FR" sz="24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hidden</a:t>
            </a:r>
            <a:r>
              <a:rPr lang="fr-FR" sz="2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fr-FR" sz="2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2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fr-FR" sz="24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="toto" /&gt;</a:t>
            </a:r>
          </a:p>
          <a:p>
            <a:r>
              <a:rPr lang="fr-FR" sz="2400" dirty="0" smtClean="0"/>
              <a:t>Dans le code </a:t>
            </a:r>
            <a:r>
              <a:rPr lang="fr-FR" sz="2400" dirty="0" err="1" smtClean="0"/>
              <a:t>behind</a:t>
            </a:r>
            <a:r>
              <a:rPr lang="fr-FR" sz="2400" dirty="0" smtClean="0"/>
              <a:t>, il est possible de récupérer cette valeur lors de la requête suivante, via l’objet « </a:t>
            </a:r>
            <a:r>
              <a:rPr lang="fr-FR" sz="2400" dirty="0" err="1" smtClean="0"/>
              <a:t>Request</a:t>
            </a:r>
            <a:r>
              <a:rPr lang="fr-FR" sz="2400" dirty="0" smtClean="0"/>
              <a:t> »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Champs cachés : exemple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6197" t="37551" r="68406" b="47802"/>
          <a:stretch>
            <a:fillRect/>
          </a:stretch>
        </p:blipFill>
        <p:spPr bwMode="auto">
          <a:xfrm>
            <a:off x="827584" y="2276872"/>
            <a:ext cx="4181282" cy="129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22785" t="38038" r="47154" b="43320"/>
          <a:stretch>
            <a:fillRect/>
          </a:stretch>
        </p:blipFill>
        <p:spPr bwMode="auto">
          <a:xfrm>
            <a:off x="827584" y="4197084"/>
            <a:ext cx="4176464" cy="1392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899592" y="1700808"/>
            <a:ext cx="186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champCache.aspx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99592" y="3717032"/>
            <a:ext cx="211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champCache.aspx.cs</a:t>
            </a:r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8144" y="2204864"/>
            <a:ext cx="2592288" cy="1589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4365104"/>
            <a:ext cx="2520280" cy="1545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/>
        </p:nvSpPr>
        <p:spPr>
          <a:xfrm>
            <a:off x="5868144" y="1772816"/>
            <a:ext cx="151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1ere </a:t>
            </a:r>
            <a:r>
              <a:rPr lang="fr-FR" dirty="0" err="1" smtClean="0"/>
              <a:t>requete</a:t>
            </a:r>
            <a:r>
              <a:rPr lang="fr-FR" dirty="0" smtClean="0"/>
              <a:t> :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868144" y="3861048"/>
            <a:ext cx="246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2eme </a:t>
            </a:r>
            <a:r>
              <a:rPr lang="fr-FR" dirty="0" err="1" smtClean="0"/>
              <a:t>requete</a:t>
            </a:r>
            <a:r>
              <a:rPr lang="fr-FR" dirty="0" smtClean="0"/>
              <a:t> (</a:t>
            </a:r>
            <a:r>
              <a:rPr lang="fr-FR" dirty="0" err="1" smtClean="0"/>
              <a:t>submit</a:t>
            </a:r>
            <a:r>
              <a:rPr lang="fr-FR" dirty="0" smtClean="0"/>
              <a:t>) :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Gestion de l’état : </a:t>
            </a:r>
            <a:r>
              <a:rPr lang="fr-FR" dirty="0" err="1" smtClean="0"/>
              <a:t>Viewstate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/>
              <a:t>ASP.net propose une alternative : le </a:t>
            </a:r>
            <a:r>
              <a:rPr lang="fr-FR" dirty="0" err="1" smtClean="0"/>
              <a:t>Viewstate</a:t>
            </a:r>
            <a:endParaRPr lang="fr-FR" dirty="0" smtClean="0"/>
          </a:p>
          <a:p>
            <a:r>
              <a:rPr lang="fr-FR" dirty="0" smtClean="0"/>
              <a:t>Le </a:t>
            </a:r>
            <a:r>
              <a:rPr lang="fr-FR" dirty="0" err="1" smtClean="0"/>
              <a:t>Viewstate</a:t>
            </a:r>
            <a:r>
              <a:rPr lang="fr-FR" dirty="0" smtClean="0"/>
              <a:t> est un champ caché (</a:t>
            </a:r>
            <a:r>
              <a:rPr lang="fr-FR" dirty="0" err="1" smtClean="0"/>
              <a:t>name</a:t>
            </a:r>
            <a:r>
              <a:rPr lang="fr-FR" dirty="0" smtClean="0"/>
              <a:t> : _VIEWSTATE) qui contient sous forme sérialisée les informations d’état de tous les contrôles serveur de la page, afin de préserver leur état d’une requête à l’autre.</a:t>
            </a:r>
          </a:p>
          <a:p>
            <a:pPr>
              <a:buNone/>
            </a:pPr>
            <a:r>
              <a:rPr lang="fr-FR" dirty="0" smtClean="0"/>
              <a:t>	exemple : </a:t>
            </a:r>
            <a:r>
              <a:rPr lang="fr-FR" sz="2400" dirty="0" smtClean="0">
                <a:latin typeface="Courier New" pitchFamily="49" charset="0"/>
                <a:cs typeface="Courier New" pitchFamily="49" charset="0"/>
              </a:rPr>
              <a:t>&lt;input type="</a:t>
            </a:r>
            <a:r>
              <a:rPr lang="fr-FR" sz="2400" dirty="0" err="1" smtClean="0">
                <a:latin typeface="Courier New" pitchFamily="49" charset="0"/>
                <a:cs typeface="Courier New" pitchFamily="49" charset="0"/>
              </a:rPr>
              <a:t>hidden</a:t>
            </a:r>
            <a:r>
              <a:rPr lang="fr-FR" sz="2400" dirty="0" smtClean="0">
                <a:latin typeface="Courier New" pitchFamily="49" charset="0"/>
                <a:cs typeface="Courier New" pitchFamily="49" charset="0"/>
              </a:rPr>
              <a:t>" </a:t>
            </a:r>
            <a:r>
              <a:rPr lang="fr-FR" sz="2400" dirty="0" err="1" smtClean="0">
                <a:latin typeface="Courier New" pitchFamily="49" charset="0"/>
                <a:cs typeface="Courier New" pitchFamily="49" charset="0"/>
              </a:rPr>
              <a:t>name</a:t>
            </a:r>
            <a:r>
              <a:rPr lang="fr-FR" sz="2400" dirty="0" smtClean="0">
                <a:latin typeface="Courier New" pitchFamily="49" charset="0"/>
                <a:cs typeface="Courier New" pitchFamily="49" charset="0"/>
              </a:rPr>
              <a:t>="__VIEWSTATE" id="__VIEWSTATE" value="/wEPDwULLTE2MTY2ODcyMjlkZLRnaIQqtEKZymS+0sG46C2tthX9N+</a:t>
            </a:r>
            <a:r>
              <a:rPr lang="fr-FR" sz="2400" dirty="0" err="1" smtClean="0">
                <a:latin typeface="Courier New" pitchFamily="49" charset="0"/>
                <a:cs typeface="Courier New" pitchFamily="49" charset="0"/>
              </a:rPr>
              <a:t>IGKgjAHUYatYZZ</a:t>
            </a:r>
            <a:r>
              <a:rPr lang="fr-FR" sz="2400" dirty="0" smtClean="0">
                <a:latin typeface="Courier New" pitchFamily="49" charset="0"/>
                <a:cs typeface="Courier New" pitchFamily="49" charset="0"/>
              </a:rPr>
              <a:t>" /&gt;</a:t>
            </a:r>
            <a:endParaRPr lang="fr-FR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fr-FR" dirty="0" smtClean="0"/>
              <a:t>Géré automatiquement par ASP.net</a:t>
            </a:r>
          </a:p>
          <a:p>
            <a:r>
              <a:rPr lang="fr-FR" dirty="0" smtClean="0"/>
              <a:t>Possibilité d’ajouter ses propres infos dans le </a:t>
            </a:r>
            <a:r>
              <a:rPr lang="fr-FR" dirty="0" err="1" smtClean="0"/>
              <a:t>viewstate</a:t>
            </a:r>
            <a:r>
              <a:rPr lang="fr-FR" dirty="0" smtClean="0"/>
              <a:t> (coté serveur)</a:t>
            </a:r>
          </a:p>
          <a:p>
            <a:r>
              <a:rPr lang="fr-FR" dirty="0" smtClean="0"/>
              <a:t>Attention ! Le </a:t>
            </a:r>
            <a:r>
              <a:rPr lang="fr-FR" dirty="0" err="1" smtClean="0"/>
              <a:t>Viewstate</a:t>
            </a:r>
            <a:r>
              <a:rPr lang="fr-FR" dirty="0" smtClean="0"/>
              <a:t> peut être lourd (plusieurs ko) &gt;&gt; il est possible de le désactiver sur les contrôles qui n’en ont pas l’utilité (</a:t>
            </a:r>
            <a:r>
              <a:rPr lang="fr-FR" sz="2900" dirty="0" err="1" smtClean="0">
                <a:latin typeface="Courier New" pitchFamily="49" charset="0"/>
                <a:cs typeface="Courier New" pitchFamily="49" charset="0"/>
              </a:rPr>
              <a:t>EnableViewState</a:t>
            </a:r>
            <a:r>
              <a:rPr lang="fr-FR" sz="2900" dirty="0" smtClean="0">
                <a:latin typeface="Courier New" pitchFamily="49" charset="0"/>
                <a:cs typeface="Courier New" pitchFamily="49" charset="0"/>
              </a:rPr>
              <a:t>="False"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39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R="0" lvl="0" rtl="0"/>
            <a:endParaRPr lang="fr-FR" dirty="0" smtClean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Rappels des concepts web et technologies .NET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C157B-69E3-4143-BC29-D2E7BC3C26EA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Viewstate</a:t>
            </a:r>
            <a:r>
              <a:rPr lang="fr-FR" dirty="0" smtClean="0"/>
              <a:t> : Exemple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20469" t="34616" r="31691" b="18134"/>
          <a:stretch>
            <a:fillRect/>
          </a:stretch>
        </p:blipFill>
        <p:spPr bwMode="auto">
          <a:xfrm>
            <a:off x="251520" y="1628800"/>
            <a:ext cx="4824536" cy="2561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20372" t="33518" r="38285" b="12640"/>
          <a:stretch>
            <a:fillRect/>
          </a:stretch>
        </p:blipFill>
        <p:spPr bwMode="auto">
          <a:xfrm>
            <a:off x="4139952" y="3212976"/>
            <a:ext cx="4248472" cy="2973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Viewstate</a:t>
            </a:r>
            <a:r>
              <a:rPr lang="fr-FR" dirty="0" smtClean="0"/>
              <a:t> : Exemple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112" y="1628800"/>
            <a:ext cx="1944216" cy="143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3140968"/>
            <a:ext cx="1921951" cy="1416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4725144"/>
            <a:ext cx="1964790" cy="1447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539552" y="1772816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1</a:t>
            </a:r>
            <a:r>
              <a:rPr lang="fr-FR" baseline="30000" dirty="0" smtClean="0"/>
              <a:t>ère </a:t>
            </a:r>
            <a:r>
              <a:rPr lang="fr-FR" dirty="0" smtClean="0"/>
              <a:t>requête : Eléments initialisés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619671" y="3140968"/>
            <a:ext cx="3672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2</a:t>
            </a:r>
            <a:r>
              <a:rPr lang="fr-FR" baseline="30000" dirty="0" smtClean="0"/>
              <a:t>ème</a:t>
            </a:r>
            <a:r>
              <a:rPr lang="fr-FR" dirty="0" smtClean="0"/>
              <a:t> </a:t>
            </a:r>
            <a:r>
              <a:rPr lang="fr-FR" baseline="30000" dirty="0" smtClean="0"/>
              <a:t> </a:t>
            </a:r>
            <a:r>
              <a:rPr lang="fr-FR" dirty="0" smtClean="0"/>
              <a:t>requête : Sélection de « rouge » et clic sur </a:t>
            </a:r>
            <a:r>
              <a:rPr lang="fr-FR" dirty="0" err="1" smtClean="0"/>
              <a:t>changeCouleur</a:t>
            </a:r>
            <a:r>
              <a:rPr lang="fr-FR" dirty="0" smtClean="0"/>
              <a:t> &gt;&gt; Couleur mise à jour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27585" y="4797152"/>
            <a:ext cx="453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3</a:t>
            </a:r>
            <a:r>
              <a:rPr lang="fr-FR" baseline="30000" dirty="0" smtClean="0"/>
              <a:t>ème</a:t>
            </a:r>
            <a:r>
              <a:rPr lang="fr-FR" dirty="0" smtClean="0"/>
              <a:t> </a:t>
            </a:r>
            <a:r>
              <a:rPr lang="fr-FR" baseline="30000" dirty="0" smtClean="0"/>
              <a:t> </a:t>
            </a:r>
            <a:r>
              <a:rPr lang="fr-FR" dirty="0" smtClean="0"/>
              <a:t>requête : Sélection de italique et clic sur </a:t>
            </a:r>
            <a:r>
              <a:rPr lang="fr-FR" dirty="0" err="1" smtClean="0"/>
              <a:t>Maj</a:t>
            </a:r>
            <a:r>
              <a:rPr lang="fr-FR" dirty="0" smtClean="0"/>
              <a:t> italique &gt;&gt; texte mis en italique</a:t>
            </a:r>
          </a:p>
          <a:p>
            <a:pPr algn="r"/>
            <a:r>
              <a:rPr lang="fr-FR" dirty="0" smtClean="0"/>
              <a:t>ET</a:t>
            </a:r>
          </a:p>
          <a:p>
            <a:pPr algn="r"/>
            <a:r>
              <a:rPr lang="fr-FR" dirty="0" smtClean="0"/>
              <a:t>Conservation de l’état précédent (couleur rouge)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41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Gestion de l’état : </a:t>
            </a:r>
            <a:r>
              <a:rPr lang="fr-FR" dirty="0" err="1" smtClean="0"/>
              <a:t>QueryString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/>
              <a:t>Les données transmises en GET sont accessibles via la propriété </a:t>
            </a:r>
            <a:r>
              <a:rPr lang="fr-FR" dirty="0" err="1" smtClean="0"/>
              <a:t>QueryString</a:t>
            </a:r>
            <a:r>
              <a:rPr lang="fr-FR" dirty="0" smtClean="0"/>
              <a:t> de l’objet </a:t>
            </a:r>
            <a:r>
              <a:rPr lang="fr-FR" dirty="0" err="1" smtClean="0"/>
              <a:t>Request</a:t>
            </a:r>
            <a:r>
              <a:rPr lang="fr-FR" dirty="0" smtClean="0"/>
              <a:t> la Page (code </a:t>
            </a:r>
            <a:r>
              <a:rPr lang="fr-FR" dirty="0" err="1" smtClean="0"/>
              <a:t>behind</a:t>
            </a:r>
            <a:r>
              <a:rPr lang="fr-FR" dirty="0" smtClean="0"/>
              <a:t>).</a:t>
            </a:r>
          </a:p>
          <a:p>
            <a:r>
              <a:rPr lang="fr-FR" dirty="0" smtClean="0"/>
              <a:t>Objet </a:t>
            </a:r>
            <a:r>
              <a:rPr lang="fr-FR" dirty="0" err="1" smtClean="0"/>
              <a:t>Request</a:t>
            </a:r>
            <a:r>
              <a:rPr lang="fr-FR" dirty="0" smtClean="0"/>
              <a:t> : </a:t>
            </a:r>
            <a:r>
              <a:rPr lang="fr-FR" dirty="0" err="1" smtClean="0"/>
              <a:t>System.Web.HttpRequest</a:t>
            </a:r>
            <a:endParaRPr lang="fr-FR" dirty="0" smtClean="0"/>
          </a:p>
          <a:p>
            <a:r>
              <a:rPr lang="fr-FR" dirty="0" err="1" smtClean="0"/>
              <a:t>Request.QueryString</a:t>
            </a:r>
            <a:r>
              <a:rPr lang="fr-FR" dirty="0" smtClean="0"/>
              <a:t> : </a:t>
            </a:r>
            <a:r>
              <a:rPr lang="fr-FR" dirty="0" err="1" smtClean="0"/>
              <a:t>NameValueCollection</a:t>
            </a:r>
            <a:r>
              <a:rPr lang="fr-FR" dirty="0" smtClean="0"/>
              <a:t> </a:t>
            </a:r>
            <a:r>
              <a:rPr lang="fr-FR" dirty="0"/>
              <a:t>(</a:t>
            </a:r>
            <a:r>
              <a:rPr lang="fr-FR" dirty="0" smtClean="0"/>
              <a:t>lecture seule)</a:t>
            </a:r>
          </a:p>
          <a:p>
            <a:r>
              <a:rPr lang="fr-FR" dirty="0" smtClean="0"/>
              <a:t>Exemple : </a:t>
            </a:r>
          </a:p>
          <a:p>
            <a:pPr>
              <a:buNone/>
            </a:pPr>
            <a:r>
              <a:rPr lang="fr-FR" dirty="0" smtClean="0"/>
              <a:t>URL : </a:t>
            </a:r>
          </a:p>
          <a:p>
            <a:pPr>
              <a:buNone/>
            </a:pPr>
            <a:r>
              <a:rPr lang="fr-FR" dirty="0"/>
              <a:t>	</a:t>
            </a:r>
            <a:r>
              <a:rPr lang="fr-FR" dirty="0" smtClean="0"/>
              <a:t>	maPage.aspx?nom=toto&amp;age=23</a:t>
            </a:r>
          </a:p>
          <a:p>
            <a:pPr>
              <a:buNone/>
            </a:pPr>
            <a:r>
              <a:rPr lang="fr-FR" dirty="0" smtClean="0"/>
              <a:t>Code </a:t>
            </a:r>
            <a:r>
              <a:rPr lang="fr-FR" dirty="0" err="1" smtClean="0"/>
              <a:t>behind</a:t>
            </a:r>
            <a:r>
              <a:rPr lang="fr-FR" dirty="0" smtClean="0"/>
              <a:t> : </a:t>
            </a:r>
          </a:p>
          <a:p>
            <a:pPr>
              <a:buNone/>
            </a:pPr>
            <a:r>
              <a:rPr lang="fr-FR" sz="21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fr-FR" sz="2100" dirty="0" smtClean="0">
                <a:latin typeface="Courier New" pitchFamily="49" charset="0"/>
                <a:cs typeface="Courier New" pitchFamily="49" charset="0"/>
              </a:rPr>
              <a:t>	string nom = </a:t>
            </a:r>
            <a:r>
              <a:rPr lang="fr-FR" sz="2100" dirty="0" err="1">
                <a:latin typeface="Courier New" pitchFamily="49" charset="0"/>
                <a:cs typeface="Courier New" pitchFamily="49" charset="0"/>
              </a:rPr>
              <a:t>Request.QueryString</a:t>
            </a:r>
            <a:r>
              <a:rPr lang="fr-FR" sz="2100" dirty="0">
                <a:latin typeface="Courier New" pitchFamily="49" charset="0"/>
                <a:cs typeface="Courier New" pitchFamily="49" charset="0"/>
              </a:rPr>
              <a:t>["nom</a:t>
            </a:r>
            <a:r>
              <a:rPr lang="fr-FR" sz="2100" dirty="0" smtClean="0">
                <a:latin typeface="Courier New" pitchFamily="49" charset="0"/>
                <a:cs typeface="Courier New" pitchFamily="49" charset="0"/>
              </a:rPr>
              <a:t>"];</a:t>
            </a:r>
            <a:endParaRPr lang="fr-FR" sz="2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fr-FR" sz="2100" dirty="0" smtClean="0">
                <a:latin typeface="Courier New" pitchFamily="49" charset="0"/>
                <a:cs typeface="Courier New" pitchFamily="49" charset="0"/>
              </a:rPr>
              <a:t>		</a:t>
            </a:r>
            <a:r>
              <a:rPr lang="fr-FR" sz="21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fr-FR" sz="21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2100" dirty="0" err="1" smtClean="0">
                <a:latin typeface="Courier New" pitchFamily="49" charset="0"/>
                <a:cs typeface="Courier New" pitchFamily="49" charset="0"/>
              </a:rPr>
              <a:t>age</a:t>
            </a:r>
            <a:r>
              <a:rPr lang="fr-FR" sz="2100" dirty="0" smtClean="0">
                <a:latin typeface="Courier New" pitchFamily="49" charset="0"/>
                <a:cs typeface="Courier New" pitchFamily="49" charset="0"/>
              </a:rPr>
              <a:t> = Int32.</a:t>
            </a:r>
            <a:r>
              <a:rPr lang="fr-FR" sz="2100" dirty="0" err="1" smtClean="0">
                <a:latin typeface="Courier New" pitchFamily="49" charset="0"/>
                <a:cs typeface="Courier New" pitchFamily="49" charset="0"/>
              </a:rPr>
              <a:t>Parse</a:t>
            </a:r>
            <a:r>
              <a:rPr lang="fr-FR" sz="21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fr-FR" sz="2100" dirty="0" err="1" smtClean="0">
                <a:latin typeface="Courier New" pitchFamily="49" charset="0"/>
                <a:cs typeface="Courier New" pitchFamily="49" charset="0"/>
              </a:rPr>
              <a:t>Request.QueryString</a:t>
            </a:r>
            <a:r>
              <a:rPr lang="fr-FR" sz="2100" dirty="0" smtClean="0">
                <a:latin typeface="Courier New" pitchFamily="49" charset="0"/>
                <a:cs typeface="Courier New" pitchFamily="49" charset="0"/>
              </a:rPr>
              <a:t>["</a:t>
            </a:r>
            <a:r>
              <a:rPr lang="fr-FR" sz="2100" dirty="0" err="1" smtClean="0">
                <a:latin typeface="Courier New" pitchFamily="49" charset="0"/>
                <a:cs typeface="Courier New" pitchFamily="49" charset="0"/>
              </a:rPr>
              <a:t>age</a:t>
            </a:r>
            <a:r>
              <a:rPr lang="fr-FR" sz="2100" dirty="0" smtClean="0">
                <a:latin typeface="Courier New" pitchFamily="49" charset="0"/>
                <a:cs typeface="Courier New" pitchFamily="49" charset="0"/>
              </a:rPr>
              <a:t>"]);</a:t>
            </a:r>
            <a:endParaRPr lang="fr-FR" sz="2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Persistance des données : Cookies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1560" y="1916832"/>
            <a:ext cx="8153400" cy="4137640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Cookie = segment de données émis par le serveur web. </a:t>
            </a:r>
            <a:endParaRPr lang="fr-FR" dirty="0"/>
          </a:p>
          <a:p>
            <a:r>
              <a:rPr lang="fr-FR" dirty="0" smtClean="0"/>
              <a:t>Quand le client reçoit un cookie, il l’intègre à chaque requête vers le serveur émetteur du cookie.</a:t>
            </a:r>
          </a:p>
          <a:p>
            <a:r>
              <a:rPr lang="fr-FR" dirty="0" smtClean="0"/>
              <a:t>Taille maximum 4 ko</a:t>
            </a:r>
          </a:p>
          <a:p>
            <a:r>
              <a:rPr lang="fr-FR" dirty="0" smtClean="0"/>
              <a:t>Peut contenir une ou plusieurs clés/valeurs</a:t>
            </a:r>
          </a:p>
          <a:p>
            <a:r>
              <a:rPr lang="fr-FR" dirty="0" smtClean="0"/>
              <a:t>Possibilité d’attribuer une date limite (cookie persistant), sinon le cookie est effacé à la fin de la session utilisateur (fermeture du navigateur)</a:t>
            </a:r>
          </a:p>
          <a:p>
            <a:r>
              <a:rPr lang="fr-FR" dirty="0" smtClean="0"/>
              <a:t>Asp.net : Récupération des cookies dans la propriété </a:t>
            </a:r>
            <a:r>
              <a:rPr lang="fr-FR" dirty="0" err="1" smtClean="0"/>
              <a:t>Request</a:t>
            </a:r>
            <a:r>
              <a:rPr lang="fr-FR" dirty="0" smtClean="0"/>
              <a:t> de la page (</a:t>
            </a:r>
            <a:r>
              <a:rPr lang="fr-FR" dirty="0" err="1" smtClean="0"/>
              <a:t>HttpRequest</a:t>
            </a:r>
            <a:r>
              <a:rPr lang="fr-FR" dirty="0" smtClean="0"/>
              <a:t>) : </a:t>
            </a:r>
            <a:r>
              <a:rPr lang="fr-FR" dirty="0" err="1" smtClean="0"/>
              <a:t>Request.Cookies</a:t>
            </a:r>
            <a:r>
              <a:rPr lang="fr-FR" dirty="0" smtClean="0"/>
              <a:t> (Collection)</a:t>
            </a:r>
          </a:p>
          <a:p>
            <a:r>
              <a:rPr lang="fr-FR" dirty="0" smtClean="0"/>
              <a:t>Asp.net : Envoi du cookie par l’objet </a:t>
            </a:r>
            <a:r>
              <a:rPr lang="fr-FR" dirty="0" err="1" smtClean="0"/>
              <a:t>Response</a:t>
            </a:r>
            <a:r>
              <a:rPr lang="fr-FR" dirty="0" smtClean="0"/>
              <a:t> : </a:t>
            </a:r>
            <a:r>
              <a:rPr lang="fr-FR" dirty="0" err="1" smtClean="0"/>
              <a:t>Response.Cookies.Add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43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Cookies : exemple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4466" t="19233" r="18204" b="9344"/>
          <a:stretch>
            <a:fillRect/>
          </a:stretch>
        </p:blipFill>
        <p:spPr bwMode="auto">
          <a:xfrm>
            <a:off x="899592" y="1700808"/>
            <a:ext cx="7560840" cy="431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44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Persistance des données : Session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1560" y="1700808"/>
            <a:ext cx="8153400" cy="4526280"/>
          </a:xfrm>
        </p:spPr>
        <p:txBody>
          <a:bodyPr>
            <a:normAutofit fontScale="77500" lnSpcReduction="20000"/>
          </a:bodyPr>
          <a:lstStyle/>
          <a:p>
            <a:r>
              <a:rPr lang="fr-FR" dirty="0" smtClean="0"/>
              <a:t>Asp.net fournit un objet Session (</a:t>
            </a:r>
            <a:r>
              <a:rPr lang="fr-FR" dirty="0" err="1" smtClean="0"/>
              <a:t>System.Web.HttpSessionState</a:t>
            </a:r>
            <a:r>
              <a:rPr lang="fr-FR" dirty="0" smtClean="0"/>
              <a:t>), sous forme d’une table de hachage, pour stocker des informations relatives à la session courante de l’utilisateur.</a:t>
            </a:r>
          </a:p>
          <a:p>
            <a:r>
              <a:rPr lang="fr-FR" dirty="0" smtClean="0"/>
              <a:t>L’utilisateur transmet son id de session à chaque requête, par cookie ou par url (si cookies bloqués).</a:t>
            </a:r>
          </a:p>
          <a:p>
            <a:r>
              <a:rPr lang="fr-FR" dirty="0" smtClean="0"/>
              <a:t>Les données de session sont stockées sur le serveur (aspnet_wp.exe, SQL Server, asp.net state service)</a:t>
            </a:r>
          </a:p>
          <a:p>
            <a:r>
              <a:rPr lang="fr-FR" dirty="0" smtClean="0"/>
              <a:t>La durée de vie de la session est paramétrable</a:t>
            </a:r>
          </a:p>
          <a:p>
            <a:r>
              <a:rPr lang="fr-FR" dirty="0" smtClean="0"/>
              <a:t>On peut sécuriser une session</a:t>
            </a:r>
          </a:p>
          <a:p>
            <a:r>
              <a:rPr lang="fr-FR" dirty="0" smtClean="0"/>
              <a:t>L’objet Session peut contenir tout type d’objets</a:t>
            </a:r>
          </a:p>
          <a:p>
            <a:r>
              <a:rPr lang="fr-FR" dirty="0" smtClean="0"/>
              <a:t>Permet de maintenir des données liées aux préférences de l’utilisateur, critères de tri, sélection d’articles (panier), </a:t>
            </a:r>
            <a:r>
              <a:rPr lang="fr-FR" dirty="0" err="1" smtClean="0"/>
              <a:t>etc</a:t>
            </a:r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45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Session : Exemple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3285" t="34616" r="45372" b="48902"/>
          <a:stretch>
            <a:fillRect/>
          </a:stretch>
        </p:blipFill>
        <p:spPr bwMode="auto">
          <a:xfrm>
            <a:off x="611560" y="1916832"/>
            <a:ext cx="5040560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611560" y="1484784"/>
            <a:ext cx="152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Session.aspx : </a:t>
            </a:r>
            <a:endParaRPr lang="fr-FR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 r="74215" b="86261"/>
          <a:stretch>
            <a:fillRect/>
          </a:stretch>
        </p:blipFill>
        <p:spPr bwMode="auto">
          <a:xfrm>
            <a:off x="1043608" y="3356992"/>
            <a:ext cx="3143672" cy="900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/>
          <a:srcRect l="15744" t="40111" r="52362" b="44506"/>
          <a:stretch>
            <a:fillRect/>
          </a:stretch>
        </p:blipFill>
        <p:spPr bwMode="auto">
          <a:xfrm>
            <a:off x="1043608" y="4797152"/>
            <a:ext cx="3888432" cy="100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/>
          <p:cNvSpPr txBox="1"/>
          <p:nvPr/>
        </p:nvSpPr>
        <p:spPr>
          <a:xfrm>
            <a:off x="611560" y="4365104"/>
            <a:ext cx="16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Session2.aspx : </a:t>
            </a:r>
            <a:endParaRPr lang="fr-FR" dirty="0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 cstate="print"/>
          <a:srcRect l="15154" t="47802" r="55906" b="37913"/>
          <a:stretch>
            <a:fillRect/>
          </a:stretch>
        </p:blipFill>
        <p:spPr bwMode="auto">
          <a:xfrm>
            <a:off x="4716016" y="2780928"/>
            <a:ext cx="3528392" cy="936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 cstate="print"/>
          <a:srcRect r="77759" b="86261"/>
          <a:stretch>
            <a:fillRect/>
          </a:stretch>
        </p:blipFill>
        <p:spPr bwMode="auto">
          <a:xfrm>
            <a:off x="5436096" y="5085184"/>
            <a:ext cx="2711624" cy="900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46</a:t>
            </a:fld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Persistance des données : Application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L’objet Application stocke les données communes à l’ensemble des utilisateurs du site.</a:t>
            </a:r>
          </a:p>
          <a:p>
            <a:r>
              <a:rPr lang="fr-FR" dirty="0" smtClean="0"/>
              <a:t>C’est l’équivalent de l’objet Session pour le site entier.</a:t>
            </a:r>
          </a:p>
          <a:p>
            <a:r>
              <a:rPr lang="fr-FR" dirty="0" smtClean="0"/>
              <a:t>Les données sont conservées tant que le processus de gestion de l’état le permet (aspnet_wp.exe, SQL Server, asp.net state service)</a:t>
            </a:r>
          </a:p>
          <a:p>
            <a:r>
              <a:rPr lang="fr-FR" dirty="0" smtClean="0"/>
              <a:t>Pour les problématiques d’accès concurrent : Système de verrouillage intégré (</a:t>
            </a:r>
            <a:r>
              <a:rPr lang="fr-FR" dirty="0" err="1" smtClean="0"/>
              <a:t>Lock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47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: exemple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13285" t="34616" r="43600" b="51099"/>
          <a:stretch>
            <a:fillRect/>
          </a:stretch>
        </p:blipFill>
        <p:spPr bwMode="auto">
          <a:xfrm>
            <a:off x="611560" y="1772816"/>
            <a:ext cx="5256584" cy="936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 l="14563" t="30221" r="47047" b="26925"/>
          <a:stretch>
            <a:fillRect/>
          </a:stretch>
        </p:blipFill>
        <p:spPr bwMode="auto">
          <a:xfrm>
            <a:off x="2843808" y="3068960"/>
            <a:ext cx="4680520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48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Persistance des données : Cache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Contexte de données partagé entre tous les utilisateurs (comme l’objet Application) avec un système d’expiration (cache) :</a:t>
            </a:r>
          </a:p>
          <a:p>
            <a:pPr lvl="1"/>
            <a:r>
              <a:rPr lang="fr-FR" dirty="0" smtClean="0"/>
              <a:t>Durée de vie Absolue</a:t>
            </a:r>
          </a:p>
          <a:p>
            <a:pPr lvl="1"/>
            <a:r>
              <a:rPr lang="fr-FR" dirty="0" smtClean="0"/>
              <a:t>Durée de vie glissante (vs dernier accès)</a:t>
            </a:r>
          </a:p>
          <a:p>
            <a:pPr lvl="1"/>
            <a:r>
              <a:rPr lang="fr-FR" dirty="0" smtClean="0"/>
              <a:t>Possibilité de liaison à une source de données (SQL Server ou fichier) : </a:t>
            </a:r>
            <a:r>
              <a:rPr lang="fr-FR" b="1" i="1" dirty="0" smtClean="0"/>
              <a:t>dépendance de cache</a:t>
            </a:r>
          </a:p>
          <a:p>
            <a:r>
              <a:rPr lang="fr-FR" dirty="0" smtClean="0"/>
              <a:t>Accès thread-</a:t>
            </a:r>
            <a:r>
              <a:rPr lang="fr-FR" dirty="0" err="1" smtClean="0"/>
              <a:t>safe</a:t>
            </a:r>
            <a:r>
              <a:rPr lang="fr-FR" dirty="0" smtClean="0"/>
              <a:t> géré par le Framework</a:t>
            </a:r>
          </a:p>
          <a:p>
            <a:r>
              <a:rPr lang="fr-FR" dirty="0" smtClean="0"/>
              <a:t>Nécessite le </a:t>
            </a:r>
            <a:r>
              <a:rPr lang="fr-FR" dirty="0" err="1" smtClean="0"/>
              <a:t>namespace</a:t>
            </a:r>
            <a:r>
              <a:rPr lang="fr-FR" dirty="0" smtClean="0"/>
              <a:t> </a:t>
            </a:r>
            <a:r>
              <a:rPr lang="fr-FR" dirty="0" err="1" smtClean="0"/>
              <a:t>System.Web.Caching</a:t>
            </a: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pPr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49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Serveur Web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Serveur web : protocole de communication client-serveur HTTP (HyperText Transfer Protocol)</a:t>
            </a:r>
          </a:p>
          <a:p>
            <a:r>
              <a:rPr lang="fr-FR" dirty="0" smtClean="0"/>
              <a:t>Requête / Réponse</a:t>
            </a:r>
          </a:p>
          <a:p>
            <a:r>
              <a:rPr lang="fr-FR" dirty="0" smtClean="0"/>
              <a:t>Quelques serveurs web :</a:t>
            </a:r>
          </a:p>
          <a:p>
            <a:pPr lvl="1"/>
            <a:r>
              <a:rPr lang="fr-FR" dirty="0" smtClean="0"/>
              <a:t>Apache HTTP Server</a:t>
            </a:r>
          </a:p>
          <a:p>
            <a:pPr lvl="1"/>
            <a:r>
              <a:rPr lang="fr-FR" dirty="0" smtClean="0"/>
              <a:t>Apache </a:t>
            </a:r>
            <a:r>
              <a:rPr lang="fr-FR" dirty="0" err="1" smtClean="0"/>
              <a:t>Tomcat</a:t>
            </a:r>
            <a:r>
              <a:rPr lang="fr-FR" dirty="0" smtClean="0"/>
              <a:t> (évolution d’apache pour J2EE)</a:t>
            </a:r>
          </a:p>
          <a:p>
            <a:pPr lvl="1"/>
            <a:r>
              <a:rPr lang="fr-FR" dirty="0" smtClean="0"/>
              <a:t>IIS (Internet Information Services)</a:t>
            </a:r>
          </a:p>
          <a:p>
            <a:pPr lvl="1"/>
            <a:r>
              <a:rPr lang="fr-FR" dirty="0" smtClean="0"/>
              <a:t>…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Ajout de données dans le Cache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67544" y="2276872"/>
            <a:ext cx="8229600" cy="4137323"/>
          </a:xfrm>
        </p:spPr>
        <p:txBody>
          <a:bodyPr>
            <a:noAutofit/>
          </a:bodyPr>
          <a:lstStyle/>
          <a:p>
            <a:r>
              <a:rPr lang="fr-FR" sz="1800" dirty="0" smtClean="0"/>
              <a:t>Méthode Insert (remplacement si clé déjà existante)</a:t>
            </a:r>
          </a:p>
          <a:p>
            <a:r>
              <a:rPr lang="fr-FR" sz="1800" dirty="0" smtClean="0"/>
              <a:t>Paramètres :</a:t>
            </a:r>
          </a:p>
          <a:p>
            <a:pPr lvl="1"/>
            <a:r>
              <a:rPr lang="fr-FR" sz="1600" b="1" u="sng" dirty="0" err="1" smtClean="0"/>
              <a:t>key</a:t>
            </a:r>
            <a:r>
              <a:rPr lang="fr-FR" sz="1600" dirty="0" smtClean="0"/>
              <a:t> : nom de la variable de cache</a:t>
            </a:r>
          </a:p>
          <a:p>
            <a:pPr lvl="1"/>
            <a:r>
              <a:rPr lang="fr-FR" sz="1600" b="1" u="sng" dirty="0" smtClean="0"/>
              <a:t>value</a:t>
            </a:r>
            <a:r>
              <a:rPr lang="fr-FR" sz="1600" dirty="0" smtClean="0"/>
              <a:t> : donnée mise en cache</a:t>
            </a:r>
          </a:p>
          <a:p>
            <a:pPr lvl="1"/>
            <a:r>
              <a:rPr lang="fr-FR" sz="1600" b="1" u="sng" dirty="0" err="1" smtClean="0"/>
              <a:t>dependencies</a:t>
            </a:r>
            <a:r>
              <a:rPr lang="fr-FR" sz="1600" dirty="0" smtClean="0"/>
              <a:t> : spécifie une dépendance de cache (fichier / </a:t>
            </a:r>
            <a:r>
              <a:rPr lang="fr-FR" sz="1600" dirty="0" err="1" smtClean="0"/>
              <a:t>bdd</a:t>
            </a:r>
            <a:r>
              <a:rPr lang="fr-FR" sz="1600" dirty="0" smtClean="0"/>
              <a:t>) &gt;&gt; </a:t>
            </a:r>
            <a:r>
              <a:rPr lang="fr-FR" sz="1600" b="1" i="1" dirty="0" err="1" smtClean="0"/>
              <a:t>null</a:t>
            </a:r>
            <a:r>
              <a:rPr lang="fr-FR" sz="1600" dirty="0" smtClean="0"/>
              <a:t> si pas de dépendance</a:t>
            </a:r>
          </a:p>
          <a:p>
            <a:pPr lvl="1"/>
            <a:r>
              <a:rPr lang="fr-FR" sz="1600" b="1" u="sng" dirty="0" err="1" smtClean="0"/>
              <a:t>absoluteExpiration</a:t>
            </a:r>
            <a:r>
              <a:rPr lang="fr-FR" sz="1600" dirty="0" smtClean="0"/>
              <a:t> : date/heure d’expiration, </a:t>
            </a:r>
            <a:r>
              <a:rPr lang="fr-FR" sz="1600" b="1" i="1" dirty="0" err="1" smtClean="0"/>
              <a:t>Cache.NoAbsoluteExpiration</a:t>
            </a:r>
            <a:r>
              <a:rPr lang="fr-FR" sz="1600" dirty="0" smtClean="0"/>
              <a:t> si pas d’expiration absolue</a:t>
            </a:r>
          </a:p>
          <a:p>
            <a:pPr lvl="1"/>
            <a:r>
              <a:rPr lang="fr-FR" sz="1600" b="1" u="sng" dirty="0" err="1" smtClean="0"/>
              <a:t>slidingExpiration</a:t>
            </a:r>
            <a:r>
              <a:rPr lang="fr-FR" sz="1600" dirty="0" smtClean="0"/>
              <a:t> : durée d’expiration glissante : intervalle entre le dernier accès et l’expiration du cache, </a:t>
            </a:r>
            <a:r>
              <a:rPr lang="fr-FR" sz="1600" b="1" i="1" dirty="0" err="1" smtClean="0"/>
              <a:t>Cache.NoSlidingExpiration</a:t>
            </a:r>
            <a:r>
              <a:rPr lang="fr-FR" sz="1600" dirty="0" smtClean="0"/>
              <a:t> (ou </a:t>
            </a:r>
            <a:r>
              <a:rPr lang="fr-FR" sz="1600" b="1" i="1" dirty="0" err="1" smtClean="0"/>
              <a:t>TimeSpan.Zero</a:t>
            </a:r>
            <a:r>
              <a:rPr lang="fr-FR" sz="1600" dirty="0" smtClean="0"/>
              <a:t>) si pas d’expiration glissante</a:t>
            </a:r>
          </a:p>
          <a:p>
            <a:pPr lvl="1"/>
            <a:r>
              <a:rPr lang="fr-FR" sz="1600" b="1" u="sng" dirty="0" err="1" smtClean="0"/>
              <a:t>priority</a:t>
            </a:r>
            <a:r>
              <a:rPr lang="fr-FR" sz="1600" dirty="0" smtClean="0"/>
              <a:t> : priorité des éléments en cache</a:t>
            </a:r>
          </a:p>
          <a:p>
            <a:pPr lvl="1"/>
            <a:r>
              <a:rPr lang="fr-FR" sz="1600" b="1" u="sng" dirty="0" err="1" smtClean="0"/>
              <a:t>onRemoveCallback</a:t>
            </a:r>
            <a:r>
              <a:rPr lang="fr-FR" sz="1600" dirty="0" smtClean="0"/>
              <a:t> : délégué pour spécifier une méthode qui sera appelée lorsque le cache est supprimé</a:t>
            </a:r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7419" t="51099" r="45963" b="39012"/>
          <a:stretch>
            <a:fillRect/>
          </a:stretch>
        </p:blipFill>
        <p:spPr bwMode="auto">
          <a:xfrm>
            <a:off x="1979712" y="1556792"/>
            <a:ext cx="5104567" cy="740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50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Cache : Exemple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17516" t="21431" r="36416" b="26925"/>
          <a:stretch>
            <a:fillRect/>
          </a:stretch>
        </p:blipFill>
        <p:spPr bwMode="auto">
          <a:xfrm>
            <a:off x="1619672" y="1628800"/>
            <a:ext cx="5616624" cy="338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/>
          <a:srcRect t="2751" r="78350" b="81866"/>
          <a:stretch>
            <a:fillRect/>
          </a:stretch>
        </p:blipFill>
        <p:spPr bwMode="auto">
          <a:xfrm>
            <a:off x="611560" y="5157192"/>
            <a:ext cx="2376264" cy="907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 cstate="print"/>
          <a:srcRect t="3296" r="61609" b="81320"/>
          <a:stretch>
            <a:fillRect/>
          </a:stretch>
        </p:blipFill>
        <p:spPr bwMode="auto">
          <a:xfrm>
            <a:off x="3779912" y="5157192"/>
            <a:ext cx="4680520" cy="100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51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Cache Fichier : Exemple</a:t>
            </a:r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17516" t="28024" r="27557" b="13739"/>
          <a:stretch>
            <a:fillRect/>
          </a:stretch>
        </p:blipFill>
        <p:spPr bwMode="auto">
          <a:xfrm>
            <a:off x="683568" y="1412776"/>
            <a:ext cx="6317683" cy="36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 l="15744" t="32419" r="43503" b="46704"/>
          <a:stretch>
            <a:fillRect/>
          </a:stretch>
        </p:blipFill>
        <p:spPr bwMode="auto">
          <a:xfrm>
            <a:off x="1259632" y="4869160"/>
            <a:ext cx="4968552" cy="1368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 t="2751" r="60041" b="65383"/>
          <a:stretch>
            <a:fillRect/>
          </a:stretch>
        </p:blipFill>
        <p:spPr bwMode="auto">
          <a:xfrm>
            <a:off x="5436096" y="2492896"/>
            <a:ext cx="3359906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52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La Classe </a:t>
            </a:r>
            <a:r>
              <a:rPr lang="fr-FR" dirty="0" err="1" smtClean="0"/>
              <a:t>HttpRequest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R="0" lvl="0" rtl="0"/>
            <a:r>
              <a:rPr lang="fr-FR" dirty="0" smtClean="0"/>
              <a:t>Membre « </a:t>
            </a:r>
            <a:r>
              <a:rPr lang="fr-FR" dirty="0" err="1" smtClean="0"/>
              <a:t>Request</a:t>
            </a:r>
            <a:r>
              <a:rPr lang="fr-FR" dirty="0" smtClean="0"/>
              <a:t> » de la classe Page.</a:t>
            </a:r>
          </a:p>
          <a:p>
            <a:pPr lvl="0"/>
            <a:r>
              <a:rPr lang="fr-FR" dirty="0" smtClean="0"/>
              <a:t>Permet à ASP.NET de lire les valeurs HTTP envoyées par un client au cours d'une requête Web. </a:t>
            </a:r>
          </a:p>
          <a:p>
            <a:pPr lvl="0"/>
            <a:r>
              <a:rPr lang="fr-FR" dirty="0" smtClean="0"/>
              <a:t>Propriétés :</a:t>
            </a:r>
          </a:p>
          <a:p>
            <a:pPr lvl="1"/>
            <a:r>
              <a:rPr lang="fr-FR" dirty="0" smtClean="0"/>
              <a:t>Headers : collection d’entêtes HTTP (Accessibles par des propriétés spécifiques : </a:t>
            </a:r>
            <a:r>
              <a:rPr lang="fr-FR" dirty="0" err="1" smtClean="0"/>
              <a:t>UserLanguages</a:t>
            </a:r>
            <a:r>
              <a:rPr lang="fr-FR" dirty="0" smtClean="0"/>
              <a:t>, </a:t>
            </a:r>
            <a:r>
              <a:rPr lang="fr-FR" dirty="0" err="1" smtClean="0"/>
              <a:t>UserAgent</a:t>
            </a:r>
            <a:r>
              <a:rPr lang="fr-FR" dirty="0" smtClean="0"/>
              <a:t>, Cookies…)</a:t>
            </a:r>
          </a:p>
          <a:p>
            <a:pPr lvl="1"/>
            <a:r>
              <a:rPr lang="fr-FR" dirty="0" smtClean="0"/>
              <a:t>Url, </a:t>
            </a:r>
            <a:r>
              <a:rPr lang="fr-FR" dirty="0" err="1" smtClean="0"/>
              <a:t>RawUrl</a:t>
            </a:r>
            <a:r>
              <a:rPr lang="fr-FR" dirty="0" smtClean="0"/>
              <a:t> : URL de la requête</a:t>
            </a:r>
          </a:p>
          <a:p>
            <a:pPr lvl="1"/>
            <a:r>
              <a:rPr lang="fr-FR" dirty="0" err="1" smtClean="0"/>
              <a:t>PhysicalPath</a:t>
            </a:r>
            <a:r>
              <a:rPr lang="fr-FR" dirty="0" smtClean="0"/>
              <a:t> : Chemin d’accès </a:t>
            </a:r>
            <a:r>
              <a:rPr lang="fr-FR" dirty="0" err="1" smtClean="0"/>
              <a:t>physqiue</a:t>
            </a:r>
            <a:r>
              <a:rPr lang="fr-FR" dirty="0" smtClean="0"/>
              <a:t> de la ressource demandée</a:t>
            </a:r>
          </a:p>
          <a:p>
            <a:pPr lvl="1"/>
            <a:r>
              <a:rPr lang="fr-FR" dirty="0" err="1" smtClean="0"/>
              <a:t>QueryString</a:t>
            </a:r>
            <a:r>
              <a:rPr lang="fr-FR" dirty="0" smtClean="0"/>
              <a:t> : Collection de variables de </a:t>
            </a:r>
            <a:r>
              <a:rPr lang="fr-FR" dirty="0" err="1" smtClean="0"/>
              <a:t>querystring</a:t>
            </a:r>
            <a:endParaRPr lang="fr-FR" dirty="0" smtClean="0"/>
          </a:p>
          <a:p>
            <a:pPr lvl="1"/>
            <a:r>
              <a:rPr lang="fr-FR" dirty="0" err="1" smtClean="0"/>
              <a:t>Form</a:t>
            </a:r>
            <a:r>
              <a:rPr lang="fr-FR" dirty="0" smtClean="0"/>
              <a:t> : Collection des variables de formulaire</a:t>
            </a:r>
          </a:p>
          <a:p>
            <a:pPr lvl="1"/>
            <a:r>
              <a:rPr lang="fr-FR" dirty="0" smtClean="0"/>
              <a:t>Files : Collection des fichiers téléchargés par le client (format </a:t>
            </a:r>
            <a:r>
              <a:rPr lang="fr-FR" dirty="0" err="1" smtClean="0"/>
              <a:t>Multipart</a:t>
            </a:r>
            <a:r>
              <a:rPr lang="fr-FR" dirty="0" smtClean="0"/>
              <a:t> MIME).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53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classe </a:t>
            </a:r>
            <a:r>
              <a:rPr lang="fr-FR" dirty="0" err="1" smtClean="0"/>
              <a:t>HttpResponse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fr-FR" dirty="0" smtClean="0"/>
              <a:t>Membre « </a:t>
            </a:r>
            <a:r>
              <a:rPr lang="fr-FR" dirty="0" err="1" smtClean="0"/>
              <a:t>Response</a:t>
            </a:r>
            <a:r>
              <a:rPr lang="fr-FR" dirty="0" smtClean="0"/>
              <a:t> » de la classe Page</a:t>
            </a:r>
          </a:p>
          <a:p>
            <a:r>
              <a:rPr lang="fr-FR" dirty="0" smtClean="0"/>
              <a:t>Encapsule les informations de réponse HTTP.</a:t>
            </a:r>
          </a:p>
          <a:p>
            <a:r>
              <a:rPr lang="fr-FR" dirty="0" smtClean="0"/>
              <a:t>Méthodes :</a:t>
            </a:r>
          </a:p>
          <a:p>
            <a:pPr lvl="1"/>
            <a:r>
              <a:rPr lang="fr-FR" dirty="0" err="1" smtClean="0"/>
              <a:t>Write</a:t>
            </a:r>
            <a:r>
              <a:rPr lang="fr-FR" dirty="0" smtClean="0"/>
              <a:t>(String) : Ecrit une chaîne dans le flux de sortie HTTP</a:t>
            </a:r>
          </a:p>
          <a:p>
            <a:pPr lvl="1"/>
            <a:r>
              <a:rPr lang="fr-FR" dirty="0" err="1" smtClean="0"/>
              <a:t>Redirect</a:t>
            </a:r>
            <a:r>
              <a:rPr lang="fr-FR" dirty="0" smtClean="0"/>
              <a:t>(String) : Redirige une requête vers une nouvelle URL</a:t>
            </a:r>
          </a:p>
          <a:p>
            <a:pPr lvl="1"/>
            <a:r>
              <a:rPr lang="fr-FR" dirty="0" smtClean="0"/>
              <a:t>End() : Arrête l’exécution de la page et envoie au client le contenu actuel du flux de sortie.</a:t>
            </a:r>
          </a:p>
          <a:p>
            <a:pPr lvl="1"/>
            <a:r>
              <a:rPr lang="fr-FR" dirty="0" smtClean="0"/>
              <a:t>Flush() : Envoie le contenu du flux de sortie actuellement en mémoire.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54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classe </a:t>
            </a:r>
            <a:r>
              <a:rPr lang="fr-FR" dirty="0" err="1" smtClean="0"/>
              <a:t>ServerUtility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Fournit des méthodes d'assistance pour traiter les requêtes Web.</a:t>
            </a:r>
          </a:p>
          <a:p>
            <a:r>
              <a:rPr lang="fr-FR" sz="2000" dirty="0" smtClean="0"/>
              <a:t>Membre « Server » de la classe Page</a:t>
            </a:r>
          </a:p>
          <a:p>
            <a:r>
              <a:rPr lang="fr-FR" sz="2000" dirty="0" smtClean="0"/>
              <a:t>Méthodes :</a:t>
            </a:r>
          </a:p>
          <a:p>
            <a:pPr lvl="1"/>
            <a:r>
              <a:rPr lang="fr-FR" sz="2000" dirty="0" err="1" smtClean="0"/>
              <a:t>Execute</a:t>
            </a:r>
            <a:r>
              <a:rPr lang="fr-FR" sz="2000" dirty="0" smtClean="0"/>
              <a:t>(string) : Exécute l’appel à l’url spécifiée dans le contexte de la demande actuelle. </a:t>
            </a:r>
          </a:p>
          <a:p>
            <a:pPr lvl="1"/>
            <a:r>
              <a:rPr lang="fr-FR" sz="2000" dirty="0" smtClean="0"/>
              <a:t>Transfer(string) : Termine l’exécution de la page actuelle et exécute l’appel à l’url spécifiée.</a:t>
            </a:r>
          </a:p>
          <a:p>
            <a:pPr lvl="1"/>
            <a:r>
              <a:rPr lang="fr-FR" sz="2000" dirty="0" err="1" smtClean="0"/>
              <a:t>MapPath</a:t>
            </a:r>
            <a:r>
              <a:rPr lang="fr-FR" sz="2000" dirty="0" smtClean="0"/>
              <a:t>(string) : Retourne le chemin d'accès de fichier physique qui correspond au chemin d'accès virtuel spécifié sur le serveur Web.</a:t>
            </a:r>
          </a:p>
          <a:p>
            <a:pPr lvl="1"/>
            <a:r>
              <a:rPr lang="fr-FR" sz="2000" dirty="0" err="1" smtClean="0"/>
              <a:t>HtmlEncode</a:t>
            </a:r>
            <a:r>
              <a:rPr lang="fr-FR" sz="2000" dirty="0" smtClean="0"/>
              <a:t> / </a:t>
            </a:r>
            <a:r>
              <a:rPr lang="fr-FR" sz="2000" dirty="0" err="1" smtClean="0"/>
              <a:t>HtmlDecode</a:t>
            </a:r>
            <a:r>
              <a:rPr lang="fr-FR" sz="2000" dirty="0" smtClean="0"/>
              <a:t> : encode / décode une chaine en HTML</a:t>
            </a:r>
          </a:p>
          <a:p>
            <a:pPr lvl="1"/>
            <a:r>
              <a:rPr lang="fr-FR" sz="2000" dirty="0" err="1" smtClean="0"/>
              <a:t>UrlEncode</a:t>
            </a:r>
            <a:r>
              <a:rPr lang="fr-FR" sz="2000" dirty="0" smtClean="0"/>
              <a:t>  / </a:t>
            </a:r>
            <a:r>
              <a:rPr lang="fr-FR" sz="2000" dirty="0" err="1" smtClean="0"/>
              <a:t>UrlDecode</a:t>
            </a:r>
            <a:r>
              <a:rPr lang="fr-FR" sz="2000" dirty="0" smtClean="0"/>
              <a:t> : encode  / décode une chaîne en URL</a:t>
            </a:r>
          </a:p>
          <a:p>
            <a:pPr lvl="1"/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55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Faire une page </a:t>
            </a:r>
            <a:r>
              <a:rPr lang="fr-FR" dirty="0" err="1" smtClean="0"/>
              <a:t>aspx</a:t>
            </a:r>
            <a:r>
              <a:rPr lang="fr-FR" dirty="0" smtClean="0"/>
              <a:t> qui affiche les informations de l’utilisateur</a:t>
            </a:r>
          </a:p>
          <a:p>
            <a:r>
              <a:rPr lang="fr-FR" dirty="0" smtClean="0"/>
              <a:t>Tester le comportement des méthodes suivantes :</a:t>
            </a:r>
          </a:p>
          <a:p>
            <a:pPr lvl="1"/>
            <a:r>
              <a:rPr lang="fr-FR" dirty="0" err="1" smtClean="0"/>
              <a:t>Response.Redirect</a:t>
            </a:r>
            <a:endParaRPr lang="fr-FR" dirty="0" smtClean="0"/>
          </a:p>
          <a:p>
            <a:pPr lvl="1"/>
            <a:r>
              <a:rPr lang="fr-FR" dirty="0" err="1" smtClean="0"/>
              <a:t>Response.Flush</a:t>
            </a:r>
            <a:endParaRPr lang="fr-FR" dirty="0" smtClean="0"/>
          </a:p>
          <a:p>
            <a:pPr lvl="1"/>
            <a:r>
              <a:rPr lang="fr-FR" dirty="0" err="1" smtClean="0"/>
              <a:t>Server.Transfer</a:t>
            </a:r>
            <a:endParaRPr lang="fr-FR" dirty="0" smtClean="0"/>
          </a:p>
          <a:p>
            <a:pPr lvl="1"/>
            <a:r>
              <a:rPr lang="fr-FR" dirty="0" err="1" smtClean="0"/>
              <a:t>Server.Execute</a:t>
            </a: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56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Cycle de vie d’une page ASP.net</a:t>
            </a:r>
            <a:endParaRPr lang="fr-FR" dirty="0"/>
          </a:p>
        </p:txBody>
      </p:sp>
      <p:graphicFrame>
        <p:nvGraphicFramePr>
          <p:cNvPr id="4" name="Diagramme 3"/>
          <p:cNvGraphicFramePr/>
          <p:nvPr/>
        </p:nvGraphicFramePr>
        <p:xfrm>
          <a:off x="1403648" y="1700808"/>
          <a:ext cx="6768752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57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Evénements du cycle de vie</a:t>
            </a:r>
            <a:endParaRPr lang="fr-FR" dirty="0"/>
          </a:p>
        </p:txBody>
      </p:sp>
      <p:graphicFrame>
        <p:nvGraphicFramePr>
          <p:cNvPr id="4" name="Diagramme 3"/>
          <p:cNvGraphicFramePr/>
          <p:nvPr/>
        </p:nvGraphicFramePr>
        <p:xfrm>
          <a:off x="827584" y="1268760"/>
          <a:ext cx="7632848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58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R="0" lvl="0" rtl="0"/>
            <a:r>
              <a:rPr lang="fr-FR" dirty="0" smtClean="0"/>
              <a:t>Gestion des événements de l'application : fichier </a:t>
            </a:r>
            <a:r>
              <a:rPr lang="fr-FR" dirty="0" err="1" smtClean="0"/>
              <a:t>global.asax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R="0" lvl="0" rtl="0"/>
            <a:r>
              <a:rPr lang="fr-FR" dirty="0" smtClean="0"/>
              <a:t>Permet de définir des traitements sur des événements-clés de l’application :</a:t>
            </a:r>
          </a:p>
          <a:p>
            <a:pPr lvl="1"/>
            <a:r>
              <a:rPr lang="fr-FR" b="1" dirty="0" err="1" smtClean="0"/>
              <a:t>Application_Start</a:t>
            </a:r>
            <a:r>
              <a:rPr lang="fr-FR" dirty="0" smtClean="0"/>
              <a:t> : Démarrage de l’application</a:t>
            </a:r>
          </a:p>
          <a:p>
            <a:pPr lvl="1"/>
            <a:r>
              <a:rPr lang="fr-FR" b="1" dirty="0" err="1" smtClean="0"/>
              <a:t>Application_End</a:t>
            </a:r>
            <a:r>
              <a:rPr lang="fr-FR" dirty="0" smtClean="0"/>
              <a:t> : Arrêt de l’application</a:t>
            </a:r>
          </a:p>
          <a:p>
            <a:pPr lvl="1"/>
            <a:r>
              <a:rPr lang="fr-FR" b="1" dirty="0" err="1" smtClean="0"/>
              <a:t>Application_BeginRequest</a:t>
            </a:r>
            <a:r>
              <a:rPr lang="fr-FR" dirty="0" smtClean="0"/>
              <a:t> : Réception d’une requête</a:t>
            </a:r>
          </a:p>
          <a:p>
            <a:pPr lvl="1"/>
            <a:r>
              <a:rPr lang="fr-FR" b="1" dirty="0" err="1" smtClean="0"/>
              <a:t>Application_Error</a:t>
            </a:r>
            <a:r>
              <a:rPr lang="fr-FR" dirty="0" smtClean="0"/>
              <a:t> : Erreur non gérée</a:t>
            </a:r>
          </a:p>
          <a:p>
            <a:pPr lvl="1"/>
            <a:r>
              <a:rPr lang="fr-FR" b="1" dirty="0" err="1" smtClean="0"/>
              <a:t>Session_Start</a:t>
            </a:r>
            <a:r>
              <a:rPr lang="fr-FR" dirty="0" smtClean="0"/>
              <a:t> : Démarrage d’une Session</a:t>
            </a:r>
          </a:p>
          <a:p>
            <a:pPr lvl="1"/>
            <a:r>
              <a:rPr lang="fr-FR" b="1" dirty="0" err="1" smtClean="0"/>
              <a:t>Session_End</a:t>
            </a:r>
            <a:r>
              <a:rPr lang="fr-FR" dirty="0" smtClean="0"/>
              <a:t> : Fin d’une Session (mode </a:t>
            </a:r>
            <a:r>
              <a:rPr lang="fr-FR" dirty="0" err="1" smtClean="0"/>
              <a:t>sessionState</a:t>
            </a:r>
            <a:r>
              <a:rPr lang="fr-FR" dirty="0" smtClean="0"/>
              <a:t>=</a:t>
            </a:r>
            <a:r>
              <a:rPr lang="fr-FR" dirty="0" err="1" smtClean="0"/>
              <a:t>InProc</a:t>
            </a:r>
            <a:r>
              <a:rPr lang="fr-FR" dirty="0" smtClean="0"/>
              <a:t> uniquement, pas déclenché en mode </a:t>
            </a:r>
            <a:r>
              <a:rPr lang="fr-FR" dirty="0" err="1" smtClean="0"/>
              <a:t>StateServer</a:t>
            </a:r>
            <a:r>
              <a:rPr lang="fr-FR" dirty="0" smtClean="0"/>
              <a:t> ou </a:t>
            </a:r>
            <a:r>
              <a:rPr lang="fr-FR" dirty="0" err="1" smtClean="0"/>
              <a:t>SQLServer</a:t>
            </a:r>
            <a:r>
              <a:rPr lang="fr-FR" dirty="0" smtClean="0"/>
              <a:t>)</a:t>
            </a:r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59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Sites statiques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5122912" cy="4525963"/>
          </a:xfrm>
        </p:spPr>
        <p:txBody>
          <a:bodyPr>
            <a:normAutofit/>
          </a:bodyPr>
          <a:lstStyle/>
          <a:p>
            <a:r>
              <a:rPr lang="fr-FR" dirty="0" smtClean="0"/>
              <a:t>Sites statiques</a:t>
            </a:r>
          </a:p>
          <a:p>
            <a:pPr lvl="1"/>
            <a:r>
              <a:rPr lang="fr-FR" dirty="0" smtClean="0"/>
              <a:t>Serveur web = simple serveur de fichiers</a:t>
            </a:r>
          </a:p>
          <a:p>
            <a:pPr lvl="1"/>
            <a:r>
              <a:rPr lang="fr-FR" dirty="0" smtClean="0"/>
              <a:t>Simple</a:t>
            </a:r>
          </a:p>
          <a:p>
            <a:pPr lvl="1"/>
            <a:r>
              <a:rPr lang="fr-FR" dirty="0" smtClean="0"/>
              <a:t>Robuste</a:t>
            </a:r>
          </a:p>
          <a:p>
            <a:pPr lvl="1"/>
            <a:r>
              <a:rPr lang="fr-FR" dirty="0" smtClean="0"/>
              <a:t>Interactions limitées aux liens hypertexte</a:t>
            </a:r>
          </a:p>
          <a:p>
            <a:pPr lvl="1"/>
            <a:r>
              <a:rPr lang="fr-FR" dirty="0" smtClean="0"/>
              <a:t>Client essentiellement passif</a:t>
            </a:r>
          </a:p>
          <a:p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5" name="Cube 4"/>
          <p:cNvSpPr/>
          <p:nvPr/>
        </p:nvSpPr>
        <p:spPr>
          <a:xfrm>
            <a:off x="5940152" y="1772816"/>
            <a:ext cx="2232248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Client (navigateur)</a:t>
            </a:r>
            <a:endParaRPr lang="fr-FR" dirty="0"/>
          </a:p>
        </p:txBody>
      </p:sp>
      <p:sp>
        <p:nvSpPr>
          <p:cNvPr id="6" name="Cube 5"/>
          <p:cNvSpPr/>
          <p:nvPr/>
        </p:nvSpPr>
        <p:spPr>
          <a:xfrm>
            <a:off x="5940152" y="4365104"/>
            <a:ext cx="2232248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Serveur HTTP (http </a:t>
            </a:r>
            <a:r>
              <a:rPr lang="fr-FR" dirty="0" err="1" smtClean="0"/>
              <a:t>dameon</a:t>
            </a:r>
            <a:r>
              <a:rPr lang="fr-FR" dirty="0" smtClean="0"/>
              <a:t>)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6516216" y="3140968"/>
            <a:ext cx="0" cy="1152128"/>
          </a:xfrm>
          <a:prstGeom prst="straightConnector1">
            <a:avLst/>
          </a:prstGeom>
          <a:ln>
            <a:tailEnd type="arrow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7596336" y="3140968"/>
            <a:ext cx="0" cy="1080120"/>
          </a:xfrm>
          <a:prstGeom prst="straightConnector1">
            <a:avLst/>
          </a:prstGeom>
          <a:ln>
            <a:tailEnd type="arrow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6012160" y="3501008"/>
            <a:ext cx="1008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Requête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7740352" y="3284984"/>
            <a:ext cx="115212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Réponse : fichier (html,…)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Global.asax</a:t>
            </a:r>
            <a:r>
              <a:rPr lang="fr-FR" dirty="0" smtClean="0"/>
              <a:t> : exemple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19191" t="20332" r="36513" b="17035"/>
          <a:stretch>
            <a:fillRect/>
          </a:stretch>
        </p:blipFill>
        <p:spPr bwMode="auto">
          <a:xfrm>
            <a:off x="1619672" y="1628800"/>
            <a:ext cx="6048672" cy="4596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60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Travaux pratiques 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Ecriture des premières pages ASP.NET basées sur des contrôleurs serveur standard (listes, boutons, etc.) et gérant des événements. Mise en </a:t>
            </a:r>
            <a:r>
              <a:rPr lang="fr-FR" dirty="0" err="1" smtClean="0"/>
              <a:t>oeuvre</a:t>
            </a:r>
            <a:r>
              <a:rPr lang="fr-FR" dirty="0" smtClean="0"/>
              <a:t> des mécanismes nécessaires aux applications professionnelles (session, cookie, etc.).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61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fr-FR" dirty="0" smtClean="0"/>
              <a:t>Contrôles serveur HTML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C157B-69E3-4143-BC29-D2E7BC3C26EA}" type="slidenum">
              <a:rPr lang="fr-FR" smtClean="0"/>
              <a:pPr/>
              <a:t>62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Contrôles serveur HTML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700808"/>
            <a:ext cx="6131024" cy="4425355"/>
          </a:xfrm>
        </p:spPr>
        <p:txBody>
          <a:bodyPr>
            <a:normAutofit fontScale="92500"/>
          </a:bodyPr>
          <a:lstStyle/>
          <a:p>
            <a:pPr marR="0" lvl="0" rtl="0"/>
            <a:r>
              <a:rPr lang="fr-FR" dirty="0" smtClean="0"/>
              <a:t>Contrôle Serveur : balise </a:t>
            </a:r>
            <a:r>
              <a:rPr lang="fr-FR" dirty="0" err="1" smtClean="0"/>
              <a:t>runat</a:t>
            </a:r>
            <a:r>
              <a:rPr lang="fr-FR" dirty="0" smtClean="0"/>
              <a:t>=«server» &gt;&gt; reconnu dans le code </a:t>
            </a:r>
            <a:r>
              <a:rPr lang="fr-FR" dirty="0" err="1" smtClean="0"/>
              <a:t>behind</a:t>
            </a:r>
            <a:endParaRPr lang="fr-FR" dirty="0" smtClean="0"/>
          </a:p>
          <a:p>
            <a:pPr marR="0" lvl="0" rtl="0"/>
            <a:r>
              <a:rPr lang="fr-FR" dirty="0" smtClean="0"/>
              <a:t>Contrôles HTML : éléments HTML, rendus tels quels dans le navigateur.</a:t>
            </a:r>
          </a:p>
          <a:p>
            <a:pPr marR="0" lvl="0" rtl="0"/>
            <a:r>
              <a:rPr lang="fr-FR" dirty="0" smtClean="0"/>
              <a:t>Manipulables côté client par des scripts client (</a:t>
            </a:r>
            <a:r>
              <a:rPr lang="fr-FR" dirty="0" err="1" smtClean="0"/>
              <a:t>javascript</a:t>
            </a:r>
            <a:r>
              <a:rPr lang="fr-FR" dirty="0" smtClean="0"/>
              <a:t>, DHTML…)</a:t>
            </a:r>
          </a:p>
          <a:p>
            <a:pPr marR="0" lvl="0" rtl="0"/>
            <a:r>
              <a:rPr lang="fr-FR" dirty="0" smtClean="0"/>
              <a:t>Déclarés et manipulables dans le code </a:t>
            </a:r>
            <a:r>
              <a:rPr lang="fr-FR" dirty="0" err="1" smtClean="0"/>
              <a:t>behind</a:t>
            </a:r>
            <a:r>
              <a:rPr lang="fr-FR" dirty="0" smtClean="0"/>
              <a:t> (accès aux attributs</a:t>
            </a:r>
          </a:p>
          <a:p>
            <a:r>
              <a:rPr lang="fr-FR" dirty="0" err="1" smtClean="0"/>
              <a:t>Namespace</a:t>
            </a:r>
            <a:r>
              <a:rPr lang="fr-FR" dirty="0" smtClean="0"/>
              <a:t> </a:t>
            </a:r>
            <a:r>
              <a:rPr lang="fr-FR" dirty="0" err="1" smtClean="0"/>
              <a:t>System.Web.UI.HtmlControls</a:t>
            </a:r>
            <a:r>
              <a:rPr lang="fr-FR" dirty="0" smtClean="0"/>
              <a:t> </a:t>
            </a:r>
          </a:p>
          <a:p>
            <a:pPr marR="0" lvl="0" rtl="0"/>
            <a:endParaRPr lang="fr-F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t="35149" r="85534" b="2751"/>
          <a:stretch>
            <a:fillRect/>
          </a:stretch>
        </p:blipFill>
        <p:spPr bwMode="auto">
          <a:xfrm>
            <a:off x="6660232" y="1556792"/>
            <a:ext cx="2016224" cy="4652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63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Contrôles serveur HTML : Exemple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7379" t="47802" r="67225" b="43407"/>
          <a:stretch>
            <a:fillRect/>
          </a:stretch>
        </p:blipFill>
        <p:spPr bwMode="auto">
          <a:xfrm>
            <a:off x="611560" y="1772815"/>
            <a:ext cx="3870438" cy="720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5607" t="21431" r="57184" b="59889"/>
          <a:stretch>
            <a:fillRect/>
          </a:stretch>
        </p:blipFill>
        <p:spPr bwMode="auto">
          <a:xfrm>
            <a:off x="2792980" y="2276872"/>
            <a:ext cx="5870770" cy="158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l="19878" t="39012" r="53544" b="50000"/>
          <a:stretch>
            <a:fillRect/>
          </a:stretch>
        </p:blipFill>
        <p:spPr bwMode="auto">
          <a:xfrm>
            <a:off x="611560" y="3789041"/>
            <a:ext cx="4752528" cy="1056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 l="4523" t="33518" r="63584" b="60988"/>
          <a:stretch>
            <a:fillRect/>
          </a:stretch>
        </p:blipFill>
        <p:spPr bwMode="auto">
          <a:xfrm>
            <a:off x="611560" y="5301208"/>
            <a:ext cx="7776864" cy="72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683568" y="1412776"/>
            <a:ext cx="65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.</a:t>
            </a:r>
            <a:r>
              <a:rPr lang="fr-FR" dirty="0" err="1" smtClean="0"/>
              <a:t>aspx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932040" y="1844824"/>
            <a:ext cx="174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.</a:t>
            </a:r>
            <a:r>
              <a:rPr lang="fr-FR" dirty="0" err="1" smtClean="0"/>
              <a:t>aspx.designer.cs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55576" y="3429000"/>
            <a:ext cx="90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.</a:t>
            </a:r>
            <a:r>
              <a:rPr lang="fr-FR" dirty="0" err="1" smtClean="0"/>
              <a:t>aspx.cs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755576" y="494116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Source html côté client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64</a:t>
            </a:fld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Principaux contrôles - Utilisation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R="0" lvl="0" rtl="0"/>
            <a:r>
              <a:rPr lang="fr-FR" dirty="0" smtClean="0"/>
              <a:t>Les Boutons</a:t>
            </a:r>
          </a:p>
          <a:p>
            <a:pPr lvl="1"/>
            <a:r>
              <a:rPr lang="fr-FR" dirty="0" smtClean="0"/>
              <a:t>Input (</a:t>
            </a:r>
            <a:r>
              <a:rPr lang="fr-FR" dirty="0" err="1" smtClean="0"/>
              <a:t>Button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Bouton standard associé à une action côté client</a:t>
            </a:r>
          </a:p>
          <a:p>
            <a:pPr lvl="2"/>
            <a:r>
              <a:rPr lang="fr-FR" dirty="0" smtClean="0"/>
              <a:t>Ex : </a:t>
            </a:r>
            <a:r>
              <a:rPr lang="en-US" dirty="0" smtClean="0"/>
              <a:t>&lt;input id="Button1" type="button" value="Aide"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javascript:alert</a:t>
            </a:r>
            <a:r>
              <a:rPr lang="en-US" dirty="0" smtClean="0"/>
              <a:t>('Good Luck');"/&gt;</a:t>
            </a:r>
            <a:endParaRPr lang="fr-FR" dirty="0" smtClean="0"/>
          </a:p>
          <a:p>
            <a:pPr lvl="1"/>
            <a:r>
              <a:rPr lang="fr-FR" dirty="0" smtClean="0"/>
              <a:t>Input (</a:t>
            </a:r>
            <a:r>
              <a:rPr lang="fr-FR" dirty="0" err="1" smtClean="0"/>
              <a:t>Submit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Envoi du formulaire courant vers l’url actuelle par défaut (</a:t>
            </a:r>
            <a:r>
              <a:rPr lang="fr-FR" dirty="0" err="1" smtClean="0"/>
              <a:t>postback</a:t>
            </a:r>
            <a:r>
              <a:rPr lang="fr-FR" dirty="0" smtClean="0"/>
              <a:t>), ou vers l’url indiquée par les attributs « action » ou « </a:t>
            </a:r>
            <a:r>
              <a:rPr lang="fr-FR" dirty="0" err="1" smtClean="0"/>
              <a:t>method</a:t>
            </a:r>
            <a:r>
              <a:rPr lang="fr-FR" dirty="0" smtClean="0"/>
              <a:t> » du formulaire.</a:t>
            </a:r>
          </a:p>
          <a:p>
            <a:pPr lvl="1"/>
            <a:r>
              <a:rPr lang="fr-FR" dirty="0" smtClean="0"/>
              <a:t>Input (Reset)</a:t>
            </a:r>
          </a:p>
          <a:p>
            <a:pPr lvl="2"/>
            <a:r>
              <a:rPr lang="fr-FR" dirty="0" smtClean="0"/>
              <a:t>Annule les données saisies dans le formulaire et restaure les valeurs par défaut (sans </a:t>
            </a:r>
            <a:r>
              <a:rPr lang="fr-FR" dirty="0" err="1" smtClean="0"/>
              <a:t>postback</a:t>
            </a:r>
            <a:r>
              <a:rPr lang="fr-FR" dirty="0" smtClean="0"/>
              <a:t>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65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Principaux contrôles - Utilisation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Les zones de texte</a:t>
            </a:r>
          </a:p>
          <a:p>
            <a:pPr lvl="1"/>
            <a:r>
              <a:rPr lang="fr-FR" dirty="0" smtClean="0"/>
              <a:t>Input (</a:t>
            </a:r>
            <a:r>
              <a:rPr lang="fr-FR" dirty="0" err="1" smtClean="0"/>
              <a:t>Text</a:t>
            </a:r>
            <a:r>
              <a:rPr lang="fr-FR" dirty="0" smtClean="0"/>
              <a:t>) </a:t>
            </a:r>
          </a:p>
          <a:p>
            <a:pPr lvl="2"/>
            <a:r>
              <a:rPr lang="fr-FR" dirty="0" smtClean="0"/>
              <a:t>Zone de texte standard</a:t>
            </a:r>
          </a:p>
          <a:p>
            <a:pPr lvl="1"/>
            <a:r>
              <a:rPr lang="fr-FR" dirty="0" smtClean="0"/>
              <a:t>Input (</a:t>
            </a:r>
            <a:r>
              <a:rPr lang="fr-FR" dirty="0" err="1" smtClean="0"/>
              <a:t>Password</a:t>
            </a:r>
            <a:r>
              <a:rPr lang="fr-FR" dirty="0" smtClean="0"/>
              <a:t>) </a:t>
            </a:r>
          </a:p>
          <a:p>
            <a:pPr lvl="2"/>
            <a:r>
              <a:rPr lang="fr-FR" dirty="0" smtClean="0"/>
              <a:t>Zone de saisie de mot de passe (caractères remplacés par des *)</a:t>
            </a:r>
          </a:p>
          <a:p>
            <a:pPr lvl="1"/>
            <a:r>
              <a:rPr lang="fr-FR" dirty="0" smtClean="0"/>
              <a:t>Input (File) </a:t>
            </a:r>
          </a:p>
          <a:p>
            <a:pPr lvl="2"/>
            <a:r>
              <a:rPr lang="fr-FR" dirty="0" smtClean="0"/>
              <a:t>Zone de texte verrouillée + bouton « parcourir… ». Lors de l’envoi du formulaire, ce champ contient le flux de données correspondant au fichier uploadé. </a:t>
            </a:r>
          </a:p>
          <a:p>
            <a:pPr lvl="2"/>
            <a:r>
              <a:rPr lang="fr-FR" dirty="0" smtClean="0"/>
              <a:t>L’attribut « </a:t>
            </a:r>
            <a:r>
              <a:rPr lang="fr-FR" dirty="0" err="1" smtClean="0"/>
              <a:t>accept</a:t>
            </a:r>
            <a:r>
              <a:rPr lang="fr-FR" dirty="0" smtClean="0"/>
              <a:t> » permet de contrôler le type de ficher</a:t>
            </a:r>
          </a:p>
          <a:p>
            <a:pPr lvl="1"/>
            <a:r>
              <a:rPr lang="fr-FR" dirty="0" err="1" smtClean="0"/>
              <a:t>TextaArea</a:t>
            </a:r>
            <a:r>
              <a:rPr lang="fr-FR" dirty="0" smtClean="0"/>
              <a:t> </a:t>
            </a:r>
          </a:p>
          <a:p>
            <a:pPr lvl="2"/>
            <a:r>
              <a:rPr lang="fr-FR" dirty="0" smtClean="0"/>
              <a:t>Zone de texte </a:t>
            </a:r>
            <a:r>
              <a:rPr lang="fr-FR" dirty="0" err="1" smtClean="0"/>
              <a:t>multiligne</a:t>
            </a:r>
            <a:r>
              <a:rPr lang="fr-FR" dirty="0" smtClean="0"/>
              <a:t>, redimensionnable et scrollable (pour textes longs)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66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Principaux contrôles - Utilisation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Autres contrôles :</a:t>
            </a:r>
          </a:p>
          <a:p>
            <a:pPr lvl="1"/>
            <a:r>
              <a:rPr lang="fr-FR" dirty="0" smtClean="0"/>
              <a:t>Input (</a:t>
            </a:r>
            <a:r>
              <a:rPr lang="fr-FR" dirty="0" err="1" smtClean="0"/>
              <a:t>Checkbox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Case à cocher, on peut lui spécifier un attribut </a:t>
            </a:r>
            <a:r>
              <a:rPr lang="fr-FR" dirty="0" err="1" smtClean="0"/>
              <a:t>checked</a:t>
            </a:r>
            <a:r>
              <a:rPr lang="fr-FR" dirty="0" smtClean="0"/>
              <a:t> (sans valeur) pour la pré-cocher par défaut.</a:t>
            </a:r>
          </a:p>
          <a:p>
            <a:pPr lvl="1"/>
            <a:r>
              <a:rPr lang="fr-FR" dirty="0" smtClean="0"/>
              <a:t>Input (Radio)</a:t>
            </a:r>
          </a:p>
          <a:p>
            <a:pPr lvl="2"/>
            <a:r>
              <a:rPr lang="fr-FR" dirty="0" smtClean="0"/>
              <a:t>Bouton radio. Plusieurs boutons radios sont regroupés par leur attribut </a:t>
            </a:r>
            <a:r>
              <a:rPr lang="fr-FR" dirty="0" err="1" smtClean="0"/>
              <a:t>name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Select</a:t>
            </a:r>
          </a:p>
          <a:p>
            <a:pPr lvl="2"/>
            <a:r>
              <a:rPr lang="fr-FR" dirty="0" smtClean="0"/>
              <a:t>Liste déroulante. Chaque élément de la liste est une balise &lt;Option&gt; imbriquée.</a:t>
            </a:r>
          </a:p>
          <a:p>
            <a:pPr lvl="1"/>
            <a:r>
              <a:rPr lang="fr-FR" dirty="0" smtClean="0"/>
              <a:t>Input (</a:t>
            </a:r>
            <a:r>
              <a:rPr lang="fr-FR" dirty="0" err="1" smtClean="0"/>
              <a:t>hidden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Zone de texte non visible, utile pour stocker des infos côté client.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67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Contrôles HTML : Exemple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772816"/>
            <a:ext cx="5885269" cy="4239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68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Contrôles HTML : Exemple (2)</a:t>
            </a:r>
            <a:endParaRPr lang="fr-F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5607" t="23628" r="53050" b="18134"/>
          <a:stretch>
            <a:fillRect/>
          </a:stretch>
        </p:blipFill>
        <p:spPr bwMode="auto">
          <a:xfrm>
            <a:off x="1691680" y="1700808"/>
            <a:ext cx="5544616" cy="4198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69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Sites dynamiques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618856" cy="4565104"/>
          </a:xfrm>
        </p:spPr>
        <p:txBody>
          <a:bodyPr>
            <a:normAutofit fontScale="85000" lnSpcReduction="10000"/>
          </a:bodyPr>
          <a:lstStyle/>
          <a:p>
            <a:r>
              <a:rPr lang="fr-FR" dirty="0" smtClean="0"/>
              <a:t>Sites dynamiques</a:t>
            </a:r>
          </a:p>
          <a:p>
            <a:pPr lvl="1"/>
            <a:r>
              <a:rPr lang="fr-FR" dirty="0" smtClean="0"/>
              <a:t>Pages web générées à la demande</a:t>
            </a:r>
          </a:p>
          <a:p>
            <a:pPr lvl="1"/>
            <a:r>
              <a:rPr lang="fr-FR" dirty="0" smtClean="0"/>
              <a:t>Traitements côté serveur</a:t>
            </a:r>
          </a:p>
          <a:p>
            <a:pPr lvl="1"/>
            <a:r>
              <a:rPr lang="fr-FR" dirty="0" smtClean="0"/>
              <a:t>Liaisons avec bases de données</a:t>
            </a:r>
          </a:p>
          <a:p>
            <a:r>
              <a:rPr lang="fr-FR" dirty="0" smtClean="0"/>
              <a:t>Quelques exemples :</a:t>
            </a:r>
          </a:p>
          <a:p>
            <a:pPr lvl="1"/>
            <a:r>
              <a:rPr lang="fr-FR" dirty="0" smtClean="0"/>
              <a:t>CGI (Common Gateway Interface)</a:t>
            </a:r>
          </a:p>
          <a:p>
            <a:pPr lvl="1"/>
            <a:r>
              <a:rPr lang="fr-FR" dirty="0" err="1" smtClean="0"/>
              <a:t>Php</a:t>
            </a:r>
            <a:endParaRPr lang="fr-FR" dirty="0" smtClean="0"/>
          </a:p>
          <a:p>
            <a:pPr lvl="1"/>
            <a:r>
              <a:rPr lang="fr-FR" dirty="0" smtClean="0"/>
              <a:t>JSP/</a:t>
            </a:r>
            <a:r>
              <a:rPr lang="fr-FR" dirty="0" err="1" smtClean="0"/>
              <a:t>Servlets</a:t>
            </a:r>
            <a:endParaRPr lang="fr-FR" dirty="0" smtClean="0"/>
          </a:p>
          <a:p>
            <a:pPr lvl="1"/>
            <a:r>
              <a:rPr lang="fr-FR" dirty="0" err="1" smtClean="0"/>
              <a:t>Asp</a:t>
            </a:r>
            <a:endParaRPr lang="fr-FR" dirty="0" smtClean="0"/>
          </a:p>
          <a:p>
            <a:pPr lvl="1"/>
            <a:r>
              <a:rPr lang="fr-FR" dirty="0" smtClean="0"/>
              <a:t>Asp.net…</a:t>
            </a:r>
          </a:p>
          <a:p>
            <a:pPr lvl="1"/>
            <a:endParaRPr lang="fr-FR" dirty="0"/>
          </a:p>
        </p:txBody>
      </p:sp>
      <p:pic>
        <p:nvPicPr>
          <p:cNvPr id="1026" name="Picture 2" descr="Fichier:CGI common gateway interface.png"/>
          <p:cNvPicPr>
            <a:picLocks noChangeAspect="1" noChangeArrowheads="1"/>
          </p:cNvPicPr>
          <p:nvPr/>
        </p:nvPicPr>
        <p:blipFill>
          <a:blip r:embed="rId2" cstate="print"/>
          <a:srcRect t="486"/>
          <a:stretch>
            <a:fillRect/>
          </a:stretch>
        </p:blipFill>
        <p:spPr bwMode="auto">
          <a:xfrm>
            <a:off x="3995936" y="3370521"/>
            <a:ext cx="4686300" cy="2767771"/>
          </a:xfrm>
          <a:prstGeom prst="rect">
            <a:avLst/>
          </a:prstGeom>
          <a:noFill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Contrôles HTML : Exemple (3)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6197" t="19233" r="44781" b="13739"/>
          <a:stretch>
            <a:fillRect/>
          </a:stretch>
        </p:blipFill>
        <p:spPr bwMode="auto">
          <a:xfrm>
            <a:off x="1403648" y="1700808"/>
            <a:ext cx="5976664" cy="4392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70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Scripts clients JavaScript.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Interactivité côté client : </a:t>
            </a:r>
            <a:r>
              <a:rPr lang="fr-FR" dirty="0" err="1" smtClean="0"/>
              <a:t>javascript</a:t>
            </a:r>
            <a:endParaRPr lang="fr-FR" dirty="0" smtClean="0"/>
          </a:p>
          <a:p>
            <a:pPr marR="0" lvl="0" rtl="0"/>
            <a:r>
              <a:rPr lang="fr-FR" dirty="0" smtClean="0"/>
              <a:t>Action sur les contrôles html de la page</a:t>
            </a:r>
          </a:p>
          <a:p>
            <a:pPr marR="0" lvl="0" rtl="0"/>
            <a:r>
              <a:rPr lang="fr-FR" dirty="0" smtClean="0"/>
              <a:t>Avantage : évite des allers-retours inutiles</a:t>
            </a:r>
          </a:p>
          <a:p>
            <a:pPr marR="0" lvl="0" rtl="0"/>
            <a:r>
              <a:rPr lang="fr-FR" dirty="0" smtClean="0"/>
              <a:t>Obtenir un contrôle : </a:t>
            </a:r>
            <a:r>
              <a:rPr lang="fr-FR" dirty="0" err="1" smtClean="0"/>
              <a:t>document.getElementById</a:t>
            </a:r>
            <a:r>
              <a:rPr lang="fr-FR" dirty="0" smtClean="0"/>
              <a:t>(‘&lt;ID contrôle’);</a:t>
            </a:r>
          </a:p>
          <a:p>
            <a:pPr marR="0" lvl="0" rtl="0"/>
            <a:r>
              <a:rPr lang="fr-FR" dirty="0" smtClean="0"/>
              <a:t>VS2010 propose un </a:t>
            </a:r>
            <a:r>
              <a:rPr lang="fr-FR" dirty="0" err="1" smtClean="0"/>
              <a:t>débuggueur</a:t>
            </a:r>
            <a:r>
              <a:rPr lang="fr-FR" dirty="0" smtClean="0"/>
              <a:t> </a:t>
            </a:r>
            <a:r>
              <a:rPr lang="fr-FR" dirty="0" err="1" smtClean="0"/>
              <a:t>javascript</a:t>
            </a:r>
            <a:r>
              <a:rPr lang="fr-FR" dirty="0" smtClean="0"/>
              <a:t> (seulement avec IE)</a:t>
            </a:r>
            <a:endParaRPr lang="fr-FR" dirty="0"/>
          </a:p>
          <a:p>
            <a:pPr marR="0" lvl="0" rtl="0"/>
            <a:r>
              <a:rPr lang="fr-FR" dirty="0" err="1" smtClean="0"/>
              <a:t>Débuggage</a:t>
            </a:r>
            <a:r>
              <a:rPr lang="fr-FR" dirty="0" smtClean="0"/>
              <a:t> coté client pour autres navigateurs : plugins (</a:t>
            </a:r>
            <a:r>
              <a:rPr lang="fr-FR" dirty="0" err="1" smtClean="0"/>
              <a:t>WebDevelopper</a:t>
            </a:r>
            <a:r>
              <a:rPr lang="fr-FR" dirty="0" smtClean="0"/>
              <a:t>, </a:t>
            </a:r>
            <a:r>
              <a:rPr lang="fr-FR" dirty="0" err="1" smtClean="0"/>
              <a:t>Firebug</a:t>
            </a:r>
            <a:r>
              <a:rPr lang="fr-FR" dirty="0" smtClean="0"/>
              <a:t>…)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71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: exemple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8010" t="33518" r="42419" b="43407"/>
          <a:stretch>
            <a:fillRect/>
          </a:stretch>
        </p:blipFill>
        <p:spPr bwMode="auto">
          <a:xfrm>
            <a:off x="683568" y="1556792"/>
            <a:ext cx="4824536" cy="151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16925" t="39012" r="14563" b="45605"/>
          <a:stretch>
            <a:fillRect/>
          </a:stretch>
        </p:blipFill>
        <p:spPr bwMode="auto">
          <a:xfrm>
            <a:off x="251520" y="3068960"/>
            <a:ext cx="8352928" cy="100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l="1745" t="65013" r="16984" b="30462"/>
          <a:stretch>
            <a:fillRect/>
          </a:stretch>
        </p:blipFill>
        <p:spPr bwMode="auto">
          <a:xfrm>
            <a:off x="467544" y="4293096"/>
            <a:ext cx="6912768" cy="303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 l="1745" t="65013" r="16984" b="13541"/>
          <a:stretch>
            <a:fillRect/>
          </a:stretch>
        </p:blipFill>
        <p:spPr bwMode="auto">
          <a:xfrm>
            <a:off x="467544" y="4797152"/>
            <a:ext cx="6912768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72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 smtClean="0"/>
              <a:t>Travaux pratiques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Utilisation des contrôles serveur HTML afin de rendre dynamique une page du côté client.</a:t>
            </a:r>
          </a:p>
          <a:p>
            <a:r>
              <a:rPr lang="fr-FR" dirty="0" smtClean="0"/>
              <a:t>Récupération des infos côté serveur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73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fr-FR" dirty="0" smtClean="0"/>
              <a:t>Contrôles serveur Web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C157B-69E3-4143-BC29-D2E7BC3C26EA}" type="slidenum">
              <a:rPr lang="fr-FR" smtClean="0"/>
              <a:pPr/>
              <a:t>74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Principe des contrôles Web.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R="0" lvl="0" rtl="0"/>
            <a:r>
              <a:rPr lang="fr-FR" dirty="0" smtClean="0"/>
              <a:t>Contrôles ASP.net, toujours </a:t>
            </a:r>
            <a:r>
              <a:rPr lang="fr-FR" dirty="0" err="1" smtClean="0"/>
              <a:t>runat</a:t>
            </a:r>
            <a:r>
              <a:rPr lang="fr-FR" dirty="0" smtClean="0"/>
              <a:t>=« server »</a:t>
            </a:r>
          </a:p>
          <a:p>
            <a:pPr marR="0" lvl="0" rtl="0"/>
            <a:r>
              <a:rPr lang="fr-FR" dirty="0" smtClean="0"/>
              <a:t>Plus riches pour manipulation côté serveur</a:t>
            </a:r>
          </a:p>
          <a:p>
            <a:pPr marR="0" lvl="0" rtl="0"/>
            <a:r>
              <a:rPr lang="fr-FR" dirty="0" smtClean="0"/>
              <a:t>Génération de clients RIA</a:t>
            </a:r>
          </a:p>
          <a:p>
            <a:pPr marR="0" lvl="0" rtl="0"/>
            <a:r>
              <a:rPr lang="fr-FR" dirty="0" smtClean="0"/>
              <a:t>Déclenchement d’événements côté serveur (</a:t>
            </a:r>
            <a:r>
              <a:rPr lang="fr-FR" dirty="0" err="1" smtClean="0"/>
              <a:t>postback</a:t>
            </a:r>
            <a:r>
              <a:rPr lang="fr-FR" dirty="0" smtClean="0"/>
              <a:t>)</a:t>
            </a:r>
          </a:p>
          <a:p>
            <a:pPr marR="0" lvl="0" rtl="0"/>
            <a:r>
              <a:rPr lang="fr-FR" dirty="0" smtClean="0"/>
              <a:t>Différents types de </a:t>
            </a:r>
            <a:r>
              <a:rPr lang="fr-FR" dirty="0" err="1" smtClean="0"/>
              <a:t>WebControls</a:t>
            </a:r>
            <a:r>
              <a:rPr lang="fr-FR" dirty="0" smtClean="0"/>
              <a:t> :</a:t>
            </a:r>
          </a:p>
          <a:p>
            <a:pPr lvl="1"/>
            <a:r>
              <a:rPr lang="fr-FR" dirty="0" smtClean="0"/>
              <a:t>Eléments HTML (</a:t>
            </a:r>
            <a:r>
              <a:rPr lang="fr-FR" dirty="0" err="1" smtClean="0"/>
              <a:t>textbox</a:t>
            </a:r>
            <a:r>
              <a:rPr lang="fr-FR" dirty="0" smtClean="0"/>
              <a:t>, </a:t>
            </a:r>
            <a:r>
              <a:rPr lang="fr-FR" dirty="0" err="1" smtClean="0"/>
              <a:t>button</a:t>
            </a:r>
            <a:r>
              <a:rPr lang="fr-FR" dirty="0" smtClean="0"/>
              <a:t>…)</a:t>
            </a:r>
          </a:p>
          <a:p>
            <a:pPr lvl="1"/>
            <a:r>
              <a:rPr lang="fr-FR" dirty="0" smtClean="0"/>
              <a:t>Listes complexes</a:t>
            </a:r>
          </a:p>
          <a:p>
            <a:pPr lvl="1"/>
            <a:r>
              <a:rPr lang="fr-FR" dirty="0" smtClean="0"/>
              <a:t>Conteneurs (Panel, </a:t>
            </a:r>
            <a:r>
              <a:rPr lang="fr-FR" dirty="0" err="1" smtClean="0"/>
              <a:t>Multiview</a:t>
            </a:r>
            <a:r>
              <a:rPr lang="fr-FR" dirty="0" smtClean="0"/>
              <a:t>, …)</a:t>
            </a:r>
          </a:p>
          <a:p>
            <a:pPr lvl="1"/>
            <a:r>
              <a:rPr lang="fr-FR" dirty="0" smtClean="0"/>
              <a:t>Contrôles riches (</a:t>
            </a:r>
            <a:r>
              <a:rPr lang="fr-FR" dirty="0" err="1" smtClean="0"/>
              <a:t>Calendar</a:t>
            </a:r>
            <a:r>
              <a:rPr lang="fr-FR" dirty="0" smtClean="0"/>
              <a:t>, </a:t>
            </a:r>
            <a:r>
              <a:rPr lang="fr-FR" dirty="0" err="1" smtClean="0"/>
              <a:t>AdRotator</a:t>
            </a:r>
            <a:r>
              <a:rPr lang="fr-FR" dirty="0" smtClean="0"/>
              <a:t>, </a:t>
            </a:r>
            <a:r>
              <a:rPr lang="fr-FR" dirty="0" err="1" smtClean="0"/>
              <a:t>FileUpload</a:t>
            </a:r>
            <a:r>
              <a:rPr lang="fr-FR" dirty="0" smtClean="0"/>
              <a:t>…)</a:t>
            </a:r>
          </a:p>
          <a:p>
            <a:pPr lvl="1"/>
            <a:r>
              <a:rPr lang="fr-FR" dirty="0" smtClean="0"/>
              <a:t>Contrôles de validation (</a:t>
            </a:r>
            <a:r>
              <a:rPr lang="fr-FR" dirty="0" err="1" smtClean="0"/>
              <a:t>Validator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Contrôles utilisateur (</a:t>
            </a:r>
            <a:r>
              <a:rPr lang="fr-FR" dirty="0" err="1" smtClean="0"/>
              <a:t>UserControls</a:t>
            </a:r>
            <a:r>
              <a:rPr lang="fr-FR" dirty="0" smtClean="0"/>
              <a:t>)</a:t>
            </a:r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75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6" name="Picture 4"/>
          <p:cNvPicPr>
            <a:picLocks noChangeAspect="1" noChangeArrowheads="1"/>
          </p:cNvPicPr>
          <p:nvPr/>
        </p:nvPicPr>
        <p:blipFill>
          <a:blip r:embed="rId2" cstate="print"/>
          <a:srcRect l="74215" t="35715" b="2751"/>
          <a:stretch>
            <a:fillRect/>
          </a:stretch>
        </p:blipFill>
        <p:spPr bwMode="auto">
          <a:xfrm>
            <a:off x="611560" y="2492896"/>
            <a:ext cx="2592288" cy="3325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Contrôles web : événement</a:t>
            </a:r>
            <a:endParaRPr lang="fr-FR" dirty="0"/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3" cstate="print"/>
          <a:srcRect l="15057" t="37913" r="43600" b="50000"/>
          <a:stretch>
            <a:fillRect/>
          </a:stretch>
        </p:blipFill>
        <p:spPr bwMode="auto">
          <a:xfrm>
            <a:off x="3419872" y="2564904"/>
            <a:ext cx="5040560" cy="792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2515" name="Picture 3"/>
          <p:cNvPicPr>
            <a:picLocks noChangeAspect="1" noChangeArrowheads="1"/>
          </p:cNvPicPr>
          <p:nvPr/>
        </p:nvPicPr>
        <p:blipFill>
          <a:blip r:embed="rId4" cstate="print"/>
          <a:srcRect l="17128" t="25826" r="55316" b="53296"/>
          <a:stretch>
            <a:fillRect/>
          </a:stretch>
        </p:blipFill>
        <p:spPr bwMode="auto">
          <a:xfrm>
            <a:off x="3995936" y="3789040"/>
            <a:ext cx="3359696" cy="1368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755576" y="1484785"/>
            <a:ext cx="7843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000" dirty="0" smtClean="0"/>
              <a:t> Déclenchement d’événements côté serveur</a:t>
            </a:r>
          </a:p>
          <a:p>
            <a:pPr>
              <a:buFont typeface="Arial" pitchFamily="34" charset="0"/>
              <a:buChar char="•"/>
            </a:pPr>
            <a:r>
              <a:rPr lang="fr-FR" sz="2000" dirty="0" smtClean="0"/>
              <a:t> Le code des événements est exécuté APRES le </a:t>
            </a:r>
            <a:r>
              <a:rPr lang="fr-FR" sz="2000" dirty="0" err="1" smtClean="0"/>
              <a:t>page_load</a:t>
            </a:r>
            <a:r>
              <a:rPr lang="fr-FR" sz="2000" dirty="0" smtClean="0"/>
              <a:t> (</a:t>
            </a:r>
            <a:r>
              <a:rPr lang="fr-FR" sz="2000" dirty="0" err="1" smtClean="0"/>
              <a:t>cf</a:t>
            </a:r>
            <a:r>
              <a:rPr lang="fr-FR" sz="2000" dirty="0" smtClean="0"/>
              <a:t> cycle de vie)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76</a:t>
            </a:fld>
            <a:endParaRPr lang="fr-FR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Travaux pratiques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Mise en œuvre de contrôles web simples (</a:t>
            </a:r>
            <a:r>
              <a:rPr lang="fr-FR" dirty="0" err="1" smtClean="0"/>
              <a:t>textbox</a:t>
            </a:r>
            <a:r>
              <a:rPr lang="fr-FR" dirty="0" smtClean="0"/>
              <a:t>, </a:t>
            </a:r>
            <a:r>
              <a:rPr lang="fr-FR" dirty="0" err="1" smtClean="0"/>
              <a:t>button</a:t>
            </a:r>
            <a:r>
              <a:rPr lang="fr-FR" dirty="0" smtClean="0"/>
              <a:t>, radio, </a:t>
            </a:r>
            <a:r>
              <a:rPr lang="fr-FR" dirty="0" err="1" smtClean="0"/>
              <a:t>listbox</a:t>
            </a:r>
            <a:r>
              <a:rPr lang="fr-FR" dirty="0" smtClean="0"/>
              <a:t>…) avec déclenchement d’événements côté serveur.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77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Contrôles de listes de données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67544" y="1772816"/>
            <a:ext cx="8229600" cy="1368152"/>
          </a:xfrm>
        </p:spPr>
        <p:txBody>
          <a:bodyPr>
            <a:normAutofit/>
          </a:bodyPr>
          <a:lstStyle/>
          <a:p>
            <a:pPr marR="0" lvl="0" rtl="0"/>
            <a:r>
              <a:rPr lang="fr-FR" dirty="0" smtClean="0"/>
              <a:t>Listes liées à une source de données (</a:t>
            </a:r>
            <a:r>
              <a:rPr lang="fr-FR" dirty="0" err="1" smtClean="0"/>
              <a:t>databinding</a:t>
            </a:r>
            <a:r>
              <a:rPr lang="fr-FR" dirty="0" smtClean="0"/>
              <a:t>)</a:t>
            </a:r>
          </a:p>
          <a:p>
            <a:pPr marR="0" lvl="0" rtl="0"/>
            <a:r>
              <a:rPr lang="fr-FR" dirty="0" smtClean="0"/>
              <a:t>Fonctionnalités de pagination, édition…</a:t>
            </a:r>
          </a:p>
          <a:p>
            <a:endParaRPr lang="fr-FR" dirty="0" smtClean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683568" y="3429000"/>
          <a:ext cx="7848869" cy="222349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21267"/>
                <a:gridCol w="1121267"/>
                <a:gridCol w="1343588"/>
                <a:gridCol w="898946"/>
                <a:gridCol w="1266260"/>
                <a:gridCol w="976274"/>
                <a:gridCol w="1121267"/>
              </a:tblGrid>
              <a:tr h="5705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Contrôle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/>
                        <a:t>Paging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Groupement de données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Affichage flexible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err="1"/>
                        <a:t>Update,Delete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Insert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Tri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42853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u="none" strike="noStrike" kern="1200" dirty="0" err="1"/>
                        <a:t>ListView</a:t>
                      </a:r>
                      <a:r>
                        <a:rPr lang="fr-FR" sz="1600" b="1" u="none" strike="noStrike" kern="1200" dirty="0">
                          <a:hlinkClick r:id="rId3"/>
                        </a:rPr>
                        <a:t> </a:t>
                      </a:r>
                      <a:endParaRPr lang="fr-FR" sz="1600" b="1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X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X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X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X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X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X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41628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u="none" strike="noStrike" kern="1200" dirty="0" err="1"/>
                        <a:t>GridView</a:t>
                      </a:r>
                      <a:endParaRPr lang="fr-FR" sz="1600" b="1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X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X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X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40404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u="none" strike="noStrike" kern="1200" dirty="0" err="1"/>
                        <a:t>DataList</a:t>
                      </a:r>
                      <a:endParaRPr lang="fr-FR" sz="1600" b="1" i="0" u="none" strike="noStrike" kern="1200" dirty="0" err="1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X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X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404045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u="none" strike="noStrike" kern="1200" dirty="0" err="1"/>
                        <a:t>Repeater</a:t>
                      </a:r>
                      <a:endParaRPr lang="fr-FR" sz="1600" b="1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X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78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Contrôles conteneur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R="0" lvl="0" rtl="0"/>
            <a:r>
              <a:rPr lang="fr-FR" dirty="0" smtClean="0"/>
              <a:t>Contrôles de présentation, destinés à contenir d’autres contrôles</a:t>
            </a:r>
          </a:p>
          <a:p>
            <a:pPr marR="0" lvl="0" rtl="0"/>
            <a:r>
              <a:rPr lang="fr-FR" dirty="0" smtClean="0"/>
              <a:t>Panel : conteneur, devient un DIV coté client</a:t>
            </a:r>
          </a:p>
          <a:p>
            <a:pPr marR="0" lvl="0" rtl="0"/>
            <a:r>
              <a:rPr lang="fr-FR" dirty="0" err="1" smtClean="0"/>
              <a:t>PlaceHolder</a:t>
            </a:r>
            <a:r>
              <a:rPr lang="fr-FR" dirty="0" smtClean="0"/>
              <a:t> : idem panel, mais n’affiche que son contenu (pas de DIV généré pour lui-même)</a:t>
            </a:r>
          </a:p>
          <a:p>
            <a:pPr marR="0" lvl="0" rtl="0"/>
            <a:r>
              <a:rPr lang="fr-FR" dirty="0" err="1" smtClean="0"/>
              <a:t>Multiview</a:t>
            </a:r>
            <a:r>
              <a:rPr lang="fr-FR" dirty="0" smtClean="0"/>
              <a:t> : permet de gérer l’affichage d’une vue spécifique (</a:t>
            </a:r>
            <a:r>
              <a:rPr lang="fr-FR" dirty="0" err="1" smtClean="0"/>
              <a:t>View</a:t>
            </a:r>
            <a:r>
              <a:rPr lang="fr-FR" dirty="0" smtClean="0"/>
              <a:t>) parmi un ensemble de vues</a:t>
            </a:r>
          </a:p>
          <a:p>
            <a:pPr marR="0" lvl="0" rtl="0"/>
            <a:r>
              <a:rPr lang="fr-FR" dirty="0" err="1" smtClean="0"/>
              <a:t>Wizard</a:t>
            </a:r>
            <a:r>
              <a:rPr lang="fr-FR" dirty="0" smtClean="0"/>
              <a:t> : permet de gérer l’enchaînement d’une série d’étapes (</a:t>
            </a:r>
            <a:r>
              <a:rPr lang="fr-FR" dirty="0" err="1" smtClean="0"/>
              <a:t>WizardStep</a:t>
            </a:r>
            <a:r>
              <a:rPr lang="fr-FR" dirty="0" smtClean="0"/>
              <a:t>), pour remplir un formulaire en plusieurs étapes par exemple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79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Architecture d'une application web</a:t>
            </a:r>
            <a:endParaRPr lang="fr-FR" dirty="0"/>
          </a:p>
        </p:txBody>
      </p:sp>
      <p:sp>
        <p:nvSpPr>
          <p:cNvPr id="9" name="Cube 8"/>
          <p:cNvSpPr/>
          <p:nvPr/>
        </p:nvSpPr>
        <p:spPr>
          <a:xfrm>
            <a:off x="251520" y="2420888"/>
            <a:ext cx="1440160" cy="1080120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Client</a:t>
            </a:r>
            <a:endParaRPr lang="fr-FR" dirty="0"/>
          </a:p>
        </p:txBody>
      </p:sp>
      <p:sp>
        <p:nvSpPr>
          <p:cNvPr id="10" name="Cube 9"/>
          <p:cNvSpPr/>
          <p:nvPr/>
        </p:nvSpPr>
        <p:spPr>
          <a:xfrm>
            <a:off x="2699792" y="2348880"/>
            <a:ext cx="3312368" cy="3528392"/>
          </a:xfrm>
          <a:prstGeom prst="cube">
            <a:avLst>
              <a:gd name="adj" fmla="val 881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843808" y="270892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Serveur Web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2843808" y="3068960"/>
            <a:ext cx="2664296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Présentation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2843808" y="3933056"/>
            <a:ext cx="108012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Couche Service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4427984" y="3933056"/>
            <a:ext cx="108012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Objets Métier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2843808" y="5301208"/>
            <a:ext cx="2664296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Accès aux données</a:t>
            </a:r>
          </a:p>
        </p:txBody>
      </p:sp>
      <p:sp>
        <p:nvSpPr>
          <p:cNvPr id="17" name="Double flèche verticale 16"/>
          <p:cNvSpPr/>
          <p:nvPr/>
        </p:nvSpPr>
        <p:spPr>
          <a:xfrm rot="16200000">
            <a:off x="1999033" y="2545583"/>
            <a:ext cx="381196" cy="995902"/>
          </a:xfrm>
          <a:prstGeom prst="upDownArrow">
            <a:avLst>
              <a:gd name="adj1" fmla="val 35285"/>
              <a:gd name="adj2" fmla="val 8559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Double flèche verticale 17"/>
          <p:cNvSpPr/>
          <p:nvPr/>
        </p:nvSpPr>
        <p:spPr>
          <a:xfrm>
            <a:off x="3275856" y="3429000"/>
            <a:ext cx="216024" cy="504056"/>
          </a:xfrm>
          <a:prstGeom prst="upDownArrow">
            <a:avLst>
              <a:gd name="adj1" fmla="val 29706"/>
              <a:gd name="adj2" fmla="val 6607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verticale 18"/>
          <p:cNvSpPr/>
          <p:nvPr/>
        </p:nvSpPr>
        <p:spPr>
          <a:xfrm>
            <a:off x="4860032" y="3429000"/>
            <a:ext cx="216024" cy="504056"/>
          </a:xfrm>
          <a:prstGeom prst="upDownArrow">
            <a:avLst>
              <a:gd name="adj1" fmla="val 29706"/>
              <a:gd name="adj2" fmla="val 6607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Double flèche verticale 19"/>
          <p:cNvSpPr/>
          <p:nvPr/>
        </p:nvSpPr>
        <p:spPr>
          <a:xfrm>
            <a:off x="3275856" y="4869160"/>
            <a:ext cx="216024" cy="432048"/>
          </a:xfrm>
          <a:prstGeom prst="upDownArrow">
            <a:avLst>
              <a:gd name="adj1" fmla="val 29706"/>
              <a:gd name="adj2" fmla="val 6607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Double flèche verticale 20"/>
          <p:cNvSpPr/>
          <p:nvPr/>
        </p:nvSpPr>
        <p:spPr>
          <a:xfrm>
            <a:off x="4860032" y="4869160"/>
            <a:ext cx="216024" cy="432048"/>
          </a:xfrm>
          <a:prstGeom prst="upDownArrow">
            <a:avLst>
              <a:gd name="adj1" fmla="val 29706"/>
              <a:gd name="adj2" fmla="val 6607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Double flèche verticale 21"/>
          <p:cNvSpPr/>
          <p:nvPr/>
        </p:nvSpPr>
        <p:spPr>
          <a:xfrm rot="5400000">
            <a:off x="4067944" y="4149080"/>
            <a:ext cx="216024" cy="504056"/>
          </a:xfrm>
          <a:prstGeom prst="upDownArrow">
            <a:avLst>
              <a:gd name="adj1" fmla="val 29706"/>
              <a:gd name="adj2" fmla="val 6607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Cube 22"/>
          <p:cNvSpPr/>
          <p:nvPr/>
        </p:nvSpPr>
        <p:spPr>
          <a:xfrm>
            <a:off x="6876256" y="3789040"/>
            <a:ext cx="1935832" cy="2295872"/>
          </a:xfrm>
          <a:prstGeom prst="cube">
            <a:avLst>
              <a:gd name="adj" fmla="val 881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876256" y="400506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Serveur de Données</a:t>
            </a:r>
            <a:endParaRPr lang="fr-FR" dirty="0"/>
          </a:p>
        </p:txBody>
      </p:sp>
      <p:sp>
        <p:nvSpPr>
          <p:cNvPr id="16" name="Cylindre 15"/>
          <p:cNvSpPr/>
          <p:nvPr/>
        </p:nvSpPr>
        <p:spPr>
          <a:xfrm>
            <a:off x="7236296" y="4653136"/>
            <a:ext cx="1008112" cy="1296144"/>
          </a:xfrm>
          <a:prstGeom prst="can">
            <a:avLst>
              <a:gd name="adj" fmla="val 33438"/>
            </a:avLst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Base de données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Double flèche verticale 24"/>
          <p:cNvSpPr/>
          <p:nvPr/>
        </p:nvSpPr>
        <p:spPr>
          <a:xfrm rot="5400000">
            <a:off x="6264188" y="4617132"/>
            <a:ext cx="216024" cy="1728192"/>
          </a:xfrm>
          <a:prstGeom prst="upDownArrow">
            <a:avLst>
              <a:gd name="adj1" fmla="val 29706"/>
              <a:gd name="adj2" fmla="val 6607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1691680" y="3356992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HTTP / HTTPS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39552" y="1628800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Exemple d’architecture 3 tiers (Présentation / Métier / Données)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5868144" y="558924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ADO.net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3419872" y="350100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SOAP</a:t>
            </a:r>
            <a:endParaRPr lang="fr-FR" dirty="0"/>
          </a:p>
        </p:txBody>
      </p:sp>
      <p:sp>
        <p:nvSpPr>
          <p:cNvPr id="30" name="Espace réservé du numéro de diapositive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31" name="Espace réservé du pied de page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Contrôles riches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R="0" lvl="0" rtl="0"/>
            <a:r>
              <a:rPr lang="fr-FR" dirty="0" err="1" smtClean="0"/>
              <a:t>AdRotator</a:t>
            </a:r>
            <a:r>
              <a:rPr lang="fr-FR" dirty="0" smtClean="0"/>
              <a:t> : Destiné à l’affichage aléatoire de publicités, avec gestion de a fréquence d’affichage. Fonctionne avec les fichiers « </a:t>
            </a:r>
            <a:r>
              <a:rPr lang="fr-FR" dirty="0" err="1" smtClean="0"/>
              <a:t>Advertisement</a:t>
            </a:r>
            <a:r>
              <a:rPr lang="fr-FR" dirty="0" smtClean="0"/>
              <a:t> » (</a:t>
            </a:r>
            <a:r>
              <a:rPr lang="fr-FR" dirty="0" err="1" smtClean="0"/>
              <a:t>xml</a:t>
            </a:r>
            <a:r>
              <a:rPr lang="fr-FR" dirty="0" smtClean="0"/>
              <a:t>), mais aussi avec un </a:t>
            </a:r>
            <a:r>
              <a:rPr lang="fr-FR" dirty="0" err="1" smtClean="0"/>
              <a:t>datasource</a:t>
            </a:r>
            <a:r>
              <a:rPr lang="fr-FR" dirty="0" smtClean="0"/>
              <a:t> standard.</a:t>
            </a:r>
          </a:p>
          <a:p>
            <a:pPr marR="0" lvl="0" rtl="0"/>
            <a:r>
              <a:rPr lang="fr-FR" dirty="0" err="1" smtClean="0"/>
              <a:t>Calendar</a:t>
            </a:r>
            <a:r>
              <a:rPr lang="fr-FR" dirty="0" smtClean="0"/>
              <a:t> : Affiche un calendrier navigable et paramétrable (affichage, comportement), qui permet de sélectionner une date ou une série de dates (semaine, mois…)</a:t>
            </a:r>
          </a:p>
          <a:p>
            <a:pPr marR="0" lvl="0" rtl="0"/>
            <a:r>
              <a:rPr lang="fr-FR" dirty="0" err="1" smtClean="0"/>
              <a:t>FileUpload</a:t>
            </a:r>
            <a:r>
              <a:rPr lang="fr-FR" dirty="0" smtClean="0"/>
              <a:t> : Contrôle d’envoi de fichier, permet de manipuler facilement le fichier envoyé côté serveur.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80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Contrôles de validation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R="0" lvl="0" rtl="0"/>
            <a:r>
              <a:rPr lang="fr-FR" dirty="0" smtClean="0"/>
              <a:t>Validation des données saisies par l’utilisateur</a:t>
            </a:r>
          </a:p>
          <a:p>
            <a:pPr lvl="1"/>
            <a:r>
              <a:rPr lang="fr-FR" dirty="0" smtClean="0"/>
              <a:t>Contrôles côté client</a:t>
            </a:r>
          </a:p>
          <a:p>
            <a:pPr lvl="1"/>
            <a:r>
              <a:rPr lang="fr-FR" dirty="0" smtClean="0"/>
              <a:t>Affichage des messages d’erreur</a:t>
            </a:r>
          </a:p>
          <a:p>
            <a:pPr lvl="1"/>
            <a:r>
              <a:rPr lang="fr-FR" dirty="0" smtClean="0"/>
              <a:t>Gestion des différents types de validation</a:t>
            </a:r>
          </a:p>
          <a:p>
            <a:r>
              <a:rPr lang="fr-FR" dirty="0" smtClean="0"/>
              <a:t>Validateurs ASP.net</a:t>
            </a:r>
          </a:p>
          <a:p>
            <a:r>
              <a:rPr lang="fr-FR" dirty="0" smtClean="0"/>
              <a:t>Attributs principaux :</a:t>
            </a:r>
          </a:p>
          <a:p>
            <a:pPr lvl="1"/>
            <a:r>
              <a:rPr lang="fr-FR" dirty="0" err="1" smtClean="0"/>
              <a:t>ControlToValidate</a:t>
            </a:r>
            <a:endParaRPr lang="fr-FR" dirty="0" smtClean="0"/>
          </a:p>
          <a:p>
            <a:pPr lvl="1"/>
            <a:r>
              <a:rPr lang="fr-FR" dirty="0" err="1" smtClean="0"/>
              <a:t>ErrorMessage</a:t>
            </a:r>
            <a:endParaRPr lang="fr-FR" dirty="0" smtClean="0"/>
          </a:p>
          <a:p>
            <a:pPr lvl="1"/>
            <a:r>
              <a:rPr lang="fr-FR" dirty="0" err="1" smtClean="0"/>
              <a:t>ValidationGroup</a:t>
            </a:r>
            <a:endParaRPr lang="fr-FR" dirty="0" smtClean="0"/>
          </a:p>
          <a:p>
            <a:r>
              <a:rPr lang="fr-FR" dirty="0" smtClean="0"/>
              <a:t>SECURITE : La validation doit toujours être refaite côté serveur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81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(c) Benoit Chauvet 2013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t="11413" r="85825" b="61116"/>
          <a:stretch>
            <a:fillRect/>
          </a:stretch>
        </p:blipFill>
        <p:spPr bwMode="auto">
          <a:xfrm>
            <a:off x="6660232" y="3068960"/>
            <a:ext cx="1728192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Validation : Exemple (1)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82</a:t>
            </a:fld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835" t="20332" r="30607" b="15936"/>
          <a:stretch>
            <a:fillRect/>
          </a:stretch>
        </p:blipFill>
        <p:spPr bwMode="auto">
          <a:xfrm>
            <a:off x="611560" y="1772816"/>
            <a:ext cx="7992888" cy="4176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Validation : Exemple (2)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83</a:t>
            </a:fld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212976"/>
            <a:ext cx="2797041" cy="2743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4523" t="33518" r="41731" b="46703"/>
          <a:stretch>
            <a:fillRect/>
          </a:stretch>
        </p:blipFill>
        <p:spPr bwMode="auto">
          <a:xfrm>
            <a:off x="1619672" y="1700808"/>
            <a:ext cx="6552728" cy="129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 l="5607" t="35715" r="56003" b="39690"/>
          <a:stretch>
            <a:fillRect/>
          </a:stretch>
        </p:blipFill>
        <p:spPr bwMode="auto">
          <a:xfrm>
            <a:off x="3851920" y="3501008"/>
            <a:ext cx="4680520" cy="1611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Contrôles utilisateur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fr-FR" dirty="0" err="1" smtClean="0"/>
              <a:t>UserControl</a:t>
            </a:r>
            <a:r>
              <a:rPr lang="fr-FR" dirty="0" smtClean="0"/>
              <a:t> : fichiers </a:t>
            </a:r>
            <a:r>
              <a:rPr lang="fr-FR" dirty="0" err="1" smtClean="0"/>
              <a:t>ascx</a:t>
            </a:r>
            <a:endParaRPr lang="fr-FR" dirty="0" smtClean="0"/>
          </a:p>
          <a:p>
            <a:pPr marR="0" lvl="0" rtl="0"/>
            <a:r>
              <a:rPr lang="fr-FR" dirty="0" smtClean="0"/>
              <a:t>Même structure qu’un </a:t>
            </a:r>
            <a:r>
              <a:rPr lang="fr-FR" dirty="0" err="1" smtClean="0"/>
              <a:t>webform</a:t>
            </a:r>
            <a:r>
              <a:rPr lang="fr-FR" dirty="0" smtClean="0"/>
              <a:t> (.</a:t>
            </a:r>
            <a:r>
              <a:rPr lang="fr-FR" dirty="0" err="1" smtClean="0"/>
              <a:t>ascx</a:t>
            </a:r>
            <a:r>
              <a:rPr lang="fr-FR" dirty="0" smtClean="0"/>
              <a:t>, .</a:t>
            </a:r>
            <a:r>
              <a:rPr lang="fr-FR" dirty="0" err="1" smtClean="0"/>
              <a:t>ascx.designer.cs</a:t>
            </a:r>
            <a:r>
              <a:rPr lang="fr-FR" dirty="0" smtClean="0"/>
              <a:t>, .</a:t>
            </a:r>
            <a:r>
              <a:rPr lang="fr-FR" dirty="0" err="1" smtClean="0"/>
              <a:t>ascx.cs</a:t>
            </a:r>
            <a:r>
              <a:rPr lang="fr-FR" dirty="0" smtClean="0"/>
              <a:t>)</a:t>
            </a:r>
          </a:p>
          <a:p>
            <a:r>
              <a:rPr lang="fr-FR" dirty="0" smtClean="0"/>
              <a:t>Hérite de </a:t>
            </a:r>
            <a:r>
              <a:rPr lang="fr-FR" dirty="0" err="1" smtClean="0"/>
              <a:t>System.Web.UI.UserControl</a:t>
            </a:r>
            <a:endParaRPr lang="fr-FR" dirty="0" smtClean="0"/>
          </a:p>
          <a:p>
            <a:pPr marR="0" lvl="0" rtl="0"/>
            <a:r>
              <a:rPr lang="fr-FR" dirty="0" smtClean="0"/>
              <a:t>Permet de créer des contrôles complexes ou des groupes de contrôles réutilisables.</a:t>
            </a:r>
          </a:p>
          <a:p>
            <a:pPr marR="0" lvl="0" rtl="0"/>
            <a:r>
              <a:rPr lang="fr-FR" dirty="0" smtClean="0"/>
              <a:t>Un contrôle utilisateur s’intègre dans une page comme un contrôle standard</a:t>
            </a:r>
          </a:p>
          <a:p>
            <a:pPr marR="0" lvl="0" rtl="0"/>
            <a:r>
              <a:rPr lang="fr-FR" dirty="0" smtClean="0"/>
              <a:t>Possibilité de définir des événements spécifiques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84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 smtClean="0"/>
              <a:t>Travaux pratiques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Mise en </a:t>
            </a:r>
            <a:r>
              <a:rPr lang="fr-FR" dirty="0" err="1" smtClean="0"/>
              <a:t>oeuvre</a:t>
            </a:r>
            <a:r>
              <a:rPr lang="fr-FR" dirty="0" smtClean="0"/>
              <a:t> des contrôles de validation côté client et côté serveur avec les contrôles </a:t>
            </a:r>
            <a:r>
              <a:rPr lang="fr-FR" dirty="0" err="1" smtClean="0"/>
              <a:t>Wizard</a:t>
            </a:r>
            <a:r>
              <a:rPr lang="fr-FR" dirty="0" smtClean="0"/>
              <a:t>. Exemple du contrôle </a:t>
            </a:r>
            <a:r>
              <a:rPr lang="fr-FR" dirty="0" err="1" smtClean="0"/>
              <a:t>FileUpload</a:t>
            </a:r>
            <a:r>
              <a:rPr lang="fr-FR" dirty="0" smtClean="0"/>
              <a:t>... Mise en </a:t>
            </a:r>
            <a:r>
              <a:rPr lang="fr-FR" dirty="0" err="1" smtClean="0"/>
              <a:t>oeuvre</a:t>
            </a:r>
            <a:r>
              <a:rPr lang="fr-FR" dirty="0" smtClean="0"/>
              <a:t> de l'Ajax avec </a:t>
            </a:r>
            <a:r>
              <a:rPr lang="fr-FR" dirty="0" err="1" smtClean="0"/>
              <a:t>UpdatePanel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85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R="0" rtl="0"/>
            <a:r>
              <a:rPr lang="fr-FR" dirty="0" smtClean="0"/>
              <a:t>Conception de la structure d'un site Web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C157B-69E3-4143-BC29-D2E7BC3C26EA}" type="slidenum">
              <a:rPr lang="fr-FR" smtClean="0"/>
              <a:pPr/>
              <a:t>86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Contrôles utilisateur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Contrôles utilisateur = fragments de page</a:t>
            </a:r>
          </a:p>
          <a:p>
            <a:pPr marR="0" lvl="0" rtl="0"/>
            <a:r>
              <a:rPr lang="fr-FR" dirty="0" smtClean="0"/>
              <a:t>Réutilisables dans plusieurs pages</a:t>
            </a:r>
          </a:p>
          <a:p>
            <a:pPr marR="0" lvl="0" rtl="0"/>
            <a:r>
              <a:rPr lang="fr-FR" dirty="0" smtClean="0"/>
              <a:t>Intégrables comme des contrôles serveur standard</a:t>
            </a:r>
          </a:p>
          <a:p>
            <a:pPr marR="0" lvl="0" rtl="0"/>
            <a:r>
              <a:rPr lang="fr-FR" dirty="0" smtClean="0"/>
              <a:t>Extension .</a:t>
            </a:r>
            <a:r>
              <a:rPr lang="fr-FR" dirty="0" err="1" smtClean="0"/>
              <a:t>ascx</a:t>
            </a:r>
            <a:endParaRPr lang="fr-FR" dirty="0" smtClean="0"/>
          </a:p>
          <a:p>
            <a:pPr marR="0" lvl="0" rtl="0"/>
            <a:r>
              <a:rPr lang="fr-FR" dirty="0" smtClean="0"/>
              <a:t>Même architecture que les pages </a:t>
            </a:r>
            <a:r>
              <a:rPr lang="fr-FR" dirty="0" err="1" smtClean="0"/>
              <a:t>aspx</a:t>
            </a:r>
            <a:endParaRPr lang="fr-FR" dirty="0" smtClean="0"/>
          </a:p>
          <a:p>
            <a:pPr marR="0" lvl="0" rtl="0"/>
            <a:r>
              <a:rPr lang="fr-FR" dirty="0" smtClean="0"/>
              <a:t>Exemple : box login, résumé panier, 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87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Contrôles utilisateur - Création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88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8091" t="20600" r="13479" b="12201"/>
          <a:stretch>
            <a:fillRect/>
          </a:stretch>
        </p:blipFill>
        <p:spPr bwMode="auto">
          <a:xfrm>
            <a:off x="683568" y="1628800"/>
            <a:ext cx="5904656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4365104"/>
            <a:ext cx="3821410" cy="115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Contrôles utilisateur - Création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89</a:t>
            </a:fld>
            <a:endParaRPr lang="fr-F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18107" t="9695" r="36416" b="64161"/>
          <a:stretch>
            <a:fillRect/>
          </a:stretch>
        </p:blipFill>
        <p:spPr bwMode="auto">
          <a:xfrm>
            <a:off x="323528" y="2204864"/>
            <a:ext cx="8424936" cy="2625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Plateforme .NET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03232" cy="4349080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Indépendant du système (Windows, Unix, …)</a:t>
            </a:r>
          </a:p>
          <a:p>
            <a:r>
              <a:rPr lang="fr-FR" dirty="0" smtClean="0"/>
              <a:t>Basé sur la norme Common </a:t>
            </a:r>
            <a:r>
              <a:rPr lang="fr-FR" dirty="0" err="1" smtClean="0"/>
              <a:t>Language</a:t>
            </a:r>
            <a:r>
              <a:rPr lang="fr-FR" dirty="0" smtClean="0"/>
              <a:t> Infrastructure (CLI) : indépendante du langage</a:t>
            </a:r>
          </a:p>
          <a:p>
            <a:pPr lvl="1"/>
            <a:r>
              <a:rPr lang="fr-FR" dirty="0" smtClean="0"/>
              <a:t>Plusieurs langages disponibles : C#, VB.net, F#...</a:t>
            </a:r>
          </a:p>
          <a:p>
            <a:pPr lvl="1"/>
            <a:r>
              <a:rPr lang="fr-FR" dirty="0" smtClean="0"/>
              <a:t>Common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Specification</a:t>
            </a:r>
            <a:r>
              <a:rPr lang="fr-FR" dirty="0" smtClean="0"/>
              <a:t> (CLS)</a:t>
            </a:r>
          </a:p>
          <a:p>
            <a:pPr lvl="1"/>
            <a:r>
              <a:rPr lang="fr-FR" dirty="0" smtClean="0"/>
              <a:t>Common Type System (CTS)</a:t>
            </a:r>
          </a:p>
          <a:p>
            <a:pPr lvl="1"/>
            <a:r>
              <a:rPr lang="fr-FR" dirty="0" smtClean="0"/>
              <a:t>Génération de code intermédiaire : Common </a:t>
            </a:r>
            <a:r>
              <a:rPr lang="fr-FR" dirty="0" err="1" smtClean="0"/>
              <a:t>Intermediate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(CIL, anciennement MSIL)</a:t>
            </a:r>
          </a:p>
          <a:p>
            <a:r>
              <a:rPr lang="fr-FR" dirty="0" smtClean="0"/>
              <a:t>Exécution du CIL par une machine virtuelle : Common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Runtime</a:t>
            </a:r>
            <a:r>
              <a:rPr lang="fr-FR" dirty="0" smtClean="0"/>
              <a:t> (CLR)</a:t>
            </a:r>
          </a:p>
          <a:p>
            <a:r>
              <a:rPr lang="fr-FR" dirty="0" smtClean="0"/>
              <a:t>Compilation Just In Time (JIT) par la CLR, à l’exécution (</a:t>
            </a:r>
            <a:r>
              <a:rPr lang="fr-FR" dirty="0" err="1" smtClean="0"/>
              <a:t>Runtime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Contrôles utilisateur - Création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90</a:t>
            </a:fld>
            <a:endParaRPr lang="fr-FR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 l="18697" t="29303" r="45275" b="32571"/>
          <a:stretch>
            <a:fillRect/>
          </a:stretch>
        </p:blipFill>
        <p:spPr bwMode="auto">
          <a:xfrm>
            <a:off x="1259632" y="1916832"/>
            <a:ext cx="6274983" cy="36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Contrôles utilisateur - Utilisation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91</a:t>
            </a:fld>
            <a:endParaRPr lang="fr-F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16335" t="9695" r="44094" b="38017"/>
          <a:stretch>
            <a:fillRect/>
          </a:stretch>
        </p:blipFill>
        <p:spPr bwMode="auto">
          <a:xfrm>
            <a:off x="395536" y="1628800"/>
            <a:ext cx="6048672" cy="4333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t="3801" r="71950" b="68900"/>
          <a:stretch>
            <a:fillRect/>
          </a:stretch>
        </p:blipFill>
        <p:spPr bwMode="auto">
          <a:xfrm>
            <a:off x="5148064" y="4221088"/>
            <a:ext cx="3419872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Contrôles utilisateurs - Propriétés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92</a:t>
            </a:fld>
            <a:endParaRPr lang="fr-FR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 l="18697" t="9695" r="45275" b="41285"/>
          <a:stretch>
            <a:fillRect/>
          </a:stretch>
        </p:blipFill>
        <p:spPr bwMode="auto">
          <a:xfrm>
            <a:off x="539552" y="1700808"/>
            <a:ext cx="5075764" cy="3744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 l="21853" t="9804" r="30898" b="81482"/>
          <a:stretch>
            <a:fillRect/>
          </a:stretch>
        </p:blipFill>
        <p:spPr bwMode="auto">
          <a:xfrm>
            <a:off x="251520" y="5229200"/>
            <a:ext cx="8640960" cy="864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Pages Maîtres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Les pages maîtres (</a:t>
            </a:r>
            <a:r>
              <a:rPr lang="fr-FR" dirty="0" err="1" smtClean="0"/>
              <a:t>masterpages</a:t>
            </a:r>
            <a:r>
              <a:rPr lang="fr-FR" dirty="0" smtClean="0"/>
              <a:t>) constituent le modèle des pages d’un site</a:t>
            </a:r>
          </a:p>
          <a:p>
            <a:pPr marR="0" lvl="0" rtl="0"/>
            <a:r>
              <a:rPr lang="fr-FR" dirty="0" smtClean="0"/>
              <a:t>Une </a:t>
            </a:r>
            <a:r>
              <a:rPr lang="fr-FR" dirty="0" err="1" smtClean="0"/>
              <a:t>masterpage</a:t>
            </a:r>
            <a:r>
              <a:rPr lang="fr-FR" dirty="0" smtClean="0"/>
              <a:t> regroupe les éléments communs à toutes les pages</a:t>
            </a:r>
          </a:p>
          <a:p>
            <a:pPr marR="0" lvl="0" rtl="0"/>
            <a:r>
              <a:rPr lang="fr-FR" dirty="0" smtClean="0"/>
              <a:t>« Arche » du site : header, </a:t>
            </a:r>
            <a:r>
              <a:rPr lang="fr-FR" dirty="0" err="1" smtClean="0"/>
              <a:t>footer</a:t>
            </a:r>
            <a:r>
              <a:rPr lang="fr-FR" dirty="0" smtClean="0"/>
              <a:t>, </a:t>
            </a:r>
            <a:r>
              <a:rPr lang="fr-FR" dirty="0" err="1" smtClean="0"/>
              <a:t>sidebar</a:t>
            </a:r>
            <a:r>
              <a:rPr lang="fr-FR" dirty="0" smtClean="0"/>
              <a:t>, </a:t>
            </a:r>
            <a:r>
              <a:rPr lang="fr-FR" dirty="0" err="1" smtClean="0"/>
              <a:t>etc</a:t>
            </a:r>
            <a:r>
              <a:rPr lang="fr-FR" dirty="0" smtClean="0"/>
              <a:t>…</a:t>
            </a:r>
          </a:p>
          <a:p>
            <a:pPr marR="0" lvl="0" rtl="0"/>
            <a:r>
              <a:rPr lang="fr-FR" dirty="0" smtClean="0"/>
              <a:t>Contient des éléments asp.net standard et des emplacements de contenu à remplir par les pages (</a:t>
            </a:r>
            <a:r>
              <a:rPr lang="fr-FR" dirty="0" err="1" smtClean="0"/>
              <a:t>ContentPlaceHolder</a:t>
            </a:r>
            <a:r>
              <a:rPr lang="fr-FR" dirty="0" smtClean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93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Pages Maîtres - Création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94</a:t>
            </a:fld>
            <a:endParaRPr lang="fr-F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00808"/>
            <a:ext cx="7674032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Pages Maîtres - Création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95</a:t>
            </a:fld>
            <a:endParaRPr lang="fr-F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2654" t="9695" r="63091" b="36928"/>
          <a:stretch>
            <a:fillRect/>
          </a:stretch>
        </p:blipFill>
        <p:spPr bwMode="auto">
          <a:xfrm>
            <a:off x="755576" y="1700808"/>
            <a:ext cx="5328592" cy="4501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Pages Maîtres - Utilisation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96</a:t>
            </a:fld>
            <a:endParaRPr lang="fr-F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r="30000" b="7243"/>
          <a:stretch>
            <a:fillRect/>
          </a:stretch>
        </p:blipFill>
        <p:spPr bwMode="auto">
          <a:xfrm>
            <a:off x="467543" y="1628800"/>
            <a:ext cx="5019111" cy="3744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 r="38032" b="47179"/>
          <a:stretch>
            <a:fillRect/>
          </a:stretch>
        </p:blipFill>
        <p:spPr bwMode="auto">
          <a:xfrm>
            <a:off x="4283968" y="3789040"/>
            <a:ext cx="3825999" cy="2306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Pages Maîtres - Utilisation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97</a:t>
            </a:fld>
            <a:endParaRPr lang="fr-FR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 l="18107" t="9695" r="38188" b="65251"/>
          <a:stretch>
            <a:fillRect/>
          </a:stretch>
        </p:blipFill>
        <p:spPr bwMode="auto">
          <a:xfrm>
            <a:off x="611560" y="1772816"/>
            <a:ext cx="7645371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print"/>
          <a:srcRect t="3849" r="80121" b="67581"/>
          <a:stretch>
            <a:fillRect/>
          </a:stretch>
        </p:blipFill>
        <p:spPr bwMode="auto">
          <a:xfrm>
            <a:off x="4572000" y="3717032"/>
            <a:ext cx="3024336" cy="2336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Rôles des dossiers spéciaux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dirty="0" err="1" smtClean="0"/>
              <a:t>App_Data</a:t>
            </a:r>
            <a:r>
              <a:rPr lang="fr-FR" dirty="0" smtClean="0"/>
              <a:t> : Données locales à l’application web (</a:t>
            </a:r>
            <a:r>
              <a:rPr lang="fr-FR" dirty="0" err="1" smtClean="0"/>
              <a:t>bdd</a:t>
            </a:r>
            <a:r>
              <a:rPr lang="fr-FR" dirty="0" smtClean="0"/>
              <a:t> .</a:t>
            </a:r>
            <a:r>
              <a:rPr lang="fr-FR" dirty="0" err="1" smtClean="0"/>
              <a:t>mdf</a:t>
            </a:r>
            <a:r>
              <a:rPr lang="fr-FR" dirty="0" smtClean="0"/>
              <a:t>, fichiers </a:t>
            </a:r>
            <a:r>
              <a:rPr lang="fr-FR" dirty="0" err="1" smtClean="0"/>
              <a:t>xml</a:t>
            </a:r>
            <a:r>
              <a:rPr lang="fr-FR" dirty="0" smtClean="0"/>
              <a:t>, …)</a:t>
            </a:r>
          </a:p>
          <a:p>
            <a:pPr lvl="0"/>
            <a:r>
              <a:rPr lang="fr-FR" dirty="0" err="1" smtClean="0"/>
              <a:t>App_Code</a:t>
            </a:r>
            <a:r>
              <a:rPr lang="fr-FR" dirty="0" smtClean="0"/>
              <a:t> : Classes (.</a:t>
            </a:r>
            <a:r>
              <a:rPr lang="fr-FR" dirty="0" err="1" smtClean="0"/>
              <a:t>cs</a:t>
            </a:r>
            <a:r>
              <a:rPr lang="fr-FR" dirty="0" smtClean="0"/>
              <a:t>) utilisées pour les sites web (non compilées </a:t>
            </a:r>
            <a:r>
              <a:rPr lang="fr-FR" smtClean="0"/>
              <a:t>par défaut)</a:t>
            </a:r>
            <a:endParaRPr lang="fr-FR" dirty="0" smtClean="0"/>
          </a:p>
          <a:p>
            <a:pPr lvl="0"/>
            <a:r>
              <a:rPr lang="fr-FR" dirty="0" err="1" smtClean="0"/>
              <a:t>App_Themes</a:t>
            </a:r>
            <a:r>
              <a:rPr lang="fr-FR" dirty="0" smtClean="0"/>
              <a:t> : Mise en forme (.</a:t>
            </a:r>
            <a:r>
              <a:rPr lang="fr-FR" dirty="0" err="1" smtClean="0"/>
              <a:t>css</a:t>
            </a:r>
            <a:r>
              <a:rPr lang="fr-FR" dirty="0" smtClean="0"/>
              <a:t>, images, …) déclinable en plusieurs thèmes</a:t>
            </a:r>
          </a:p>
          <a:p>
            <a:pPr lvl="0"/>
            <a:r>
              <a:rPr lang="fr-FR" dirty="0" smtClean="0"/>
              <a:t>Images : Images du site</a:t>
            </a:r>
          </a:p>
          <a:p>
            <a:pPr lvl="0"/>
            <a:r>
              <a:rPr lang="fr-FR" dirty="0" smtClean="0"/>
              <a:t>Scripts : Fichiers </a:t>
            </a:r>
            <a:r>
              <a:rPr lang="fr-FR" dirty="0" err="1" smtClean="0"/>
              <a:t>javascript</a:t>
            </a:r>
            <a:r>
              <a:rPr lang="fr-FR" dirty="0" smtClean="0"/>
              <a:t> (.</a:t>
            </a:r>
            <a:r>
              <a:rPr lang="fr-FR" dirty="0" err="1" smtClean="0"/>
              <a:t>js</a:t>
            </a:r>
            <a:r>
              <a:rPr lang="fr-FR" dirty="0" smtClean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98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rtl="0"/>
            <a:r>
              <a:rPr lang="fr-FR" dirty="0" smtClean="0"/>
              <a:t>Autres éléments spéciaux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277072"/>
          </a:xfrm>
        </p:spPr>
        <p:txBody>
          <a:bodyPr>
            <a:noAutofit/>
          </a:bodyPr>
          <a:lstStyle/>
          <a:p>
            <a:pPr marR="0" lvl="0" rtl="0"/>
            <a:r>
              <a:rPr lang="fr-FR" sz="2400" dirty="0" err="1" smtClean="0"/>
              <a:t>Properties</a:t>
            </a:r>
            <a:endParaRPr lang="fr-FR" sz="2400" dirty="0" smtClean="0"/>
          </a:p>
          <a:p>
            <a:pPr lvl="1"/>
            <a:r>
              <a:rPr lang="fr-FR" sz="2000" dirty="0" err="1" smtClean="0"/>
              <a:t>AssemblyInfo</a:t>
            </a:r>
            <a:r>
              <a:rPr lang="fr-FR" sz="2000" dirty="0" smtClean="0"/>
              <a:t> : Paramètres de l’</a:t>
            </a:r>
            <a:r>
              <a:rPr lang="fr-FR" sz="2000" dirty="0" err="1" smtClean="0"/>
              <a:t>assembly</a:t>
            </a:r>
            <a:r>
              <a:rPr lang="fr-FR" sz="2000" dirty="0" smtClean="0"/>
              <a:t> (description, </a:t>
            </a:r>
            <a:r>
              <a:rPr lang="fr-FR" sz="2000" dirty="0" err="1" smtClean="0"/>
              <a:t>guid</a:t>
            </a:r>
            <a:r>
              <a:rPr lang="fr-FR" sz="2000" dirty="0" smtClean="0"/>
              <a:t>, version,…)</a:t>
            </a:r>
          </a:p>
          <a:p>
            <a:r>
              <a:rPr lang="fr-FR" sz="2400" dirty="0" err="1" smtClean="0"/>
              <a:t>References</a:t>
            </a:r>
            <a:endParaRPr lang="fr-FR" sz="2400" dirty="0" smtClean="0"/>
          </a:p>
          <a:p>
            <a:pPr lvl="1"/>
            <a:r>
              <a:rPr lang="fr-FR" sz="2000" dirty="0" smtClean="0"/>
              <a:t>Références des </a:t>
            </a:r>
            <a:r>
              <a:rPr lang="fr-FR" sz="2000" dirty="0" err="1" smtClean="0"/>
              <a:t>assemblies</a:t>
            </a:r>
            <a:r>
              <a:rPr lang="fr-FR" sz="2000" dirty="0" smtClean="0"/>
              <a:t> utilisées par l’application (définies dans le .</a:t>
            </a:r>
            <a:r>
              <a:rPr lang="fr-FR" sz="2000" dirty="0" err="1" smtClean="0"/>
              <a:t>sln</a:t>
            </a:r>
            <a:r>
              <a:rPr lang="fr-FR" sz="2000" dirty="0" smtClean="0"/>
              <a:t>)</a:t>
            </a:r>
          </a:p>
          <a:p>
            <a:r>
              <a:rPr lang="fr-FR" sz="2400" dirty="0" err="1" smtClean="0"/>
              <a:t>Account</a:t>
            </a:r>
            <a:endParaRPr lang="fr-FR" sz="2400" dirty="0" smtClean="0"/>
          </a:p>
          <a:p>
            <a:pPr lvl="1"/>
            <a:r>
              <a:rPr lang="fr-FR" sz="2000" dirty="0" smtClean="0"/>
              <a:t>Modèles de page pour l’</a:t>
            </a:r>
            <a:r>
              <a:rPr lang="fr-FR" sz="2000" dirty="0" err="1" smtClean="0"/>
              <a:t>authentfication</a:t>
            </a:r>
            <a:r>
              <a:rPr lang="fr-FR" sz="2000" dirty="0" smtClean="0"/>
              <a:t> (Login, </a:t>
            </a:r>
            <a:r>
              <a:rPr lang="fr-FR" sz="2000" dirty="0" err="1" smtClean="0"/>
              <a:t>Register</a:t>
            </a:r>
            <a:r>
              <a:rPr lang="fr-FR" sz="2000" dirty="0" smtClean="0"/>
              <a:t>, </a:t>
            </a:r>
            <a:r>
              <a:rPr lang="fr-FR" sz="2000" dirty="0" err="1" smtClean="0"/>
              <a:t>ChangePassword</a:t>
            </a:r>
            <a:r>
              <a:rPr lang="fr-FR" sz="2000" dirty="0" smtClean="0"/>
              <a:t>…)</a:t>
            </a:r>
          </a:p>
          <a:p>
            <a:r>
              <a:rPr lang="fr-FR" sz="2400" dirty="0" err="1" smtClean="0"/>
              <a:t>Global.asax</a:t>
            </a:r>
            <a:r>
              <a:rPr lang="fr-FR" sz="2400" dirty="0" smtClean="0"/>
              <a:t> : gestion des événements de l’application</a:t>
            </a:r>
          </a:p>
          <a:p>
            <a:r>
              <a:rPr lang="fr-FR" sz="2400" dirty="0" err="1" smtClean="0"/>
              <a:t>Web.config</a:t>
            </a:r>
            <a:r>
              <a:rPr lang="fr-FR" sz="2400" dirty="0" smtClean="0"/>
              <a:t> : configuration de l’application web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EC157B-69E3-4143-BC29-D2E7BC3C26EA}" type="slidenum">
              <a:rPr lang="fr-FR" smtClean="0"/>
              <a:pPr/>
              <a:t>99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(c) Benoit Chauvet 2013</a:t>
            </a:r>
            <a:endParaRPr lang="fr-FR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édian">
  <a:themeElements>
    <a:clrScheme name="Personnalisé 5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66B368"/>
      </a:accent1>
      <a:accent2>
        <a:srgbClr val="60B5CC"/>
      </a:accent2>
      <a:accent3>
        <a:srgbClr val="A6D3A7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é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é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8262</TotalTime>
  <Words>6831</Words>
  <Application>Microsoft Office PowerPoint</Application>
  <PresentationFormat>Affichage à l'écran (4:3)</PresentationFormat>
  <Paragraphs>1326</Paragraphs>
  <Slides>171</Slides>
  <Notes>48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171</vt:i4>
      </vt:variant>
    </vt:vector>
  </HeadingPairs>
  <TitlesOfParts>
    <vt:vector size="172" baseType="lpstr">
      <vt:lpstr>Médian</vt:lpstr>
      <vt:lpstr>Diapositive 1</vt:lpstr>
      <vt:lpstr>Benoît CHAUVET</vt:lpstr>
      <vt:lpstr>Table des matières</vt:lpstr>
      <vt:lpstr>Rappels des concepts web et technologies .NET</vt:lpstr>
      <vt:lpstr>Serveur Web</vt:lpstr>
      <vt:lpstr>Sites statiques</vt:lpstr>
      <vt:lpstr>Sites dynamiques</vt:lpstr>
      <vt:lpstr>Architecture d'une application web</vt:lpstr>
      <vt:lpstr>Plateforme .NET</vt:lpstr>
      <vt:lpstr>Plateforme .NET</vt:lpstr>
      <vt:lpstr>Plateforme .NET</vt:lpstr>
      <vt:lpstr>Application Web en .NET.</vt:lpstr>
      <vt:lpstr>Visual Studio 2010</vt:lpstr>
      <vt:lpstr>Visual Studio 2010</vt:lpstr>
      <vt:lpstr>Travaux pratiques</vt:lpstr>
      <vt:lpstr>Fonctionnement des pages ASP. NET</vt:lpstr>
      <vt:lpstr>Principes des pages dynamiques</vt:lpstr>
      <vt:lpstr>Script côté client</vt:lpstr>
      <vt:lpstr>Script côté client</vt:lpstr>
      <vt:lpstr>Script côté serveur</vt:lpstr>
      <vt:lpstr>Script côté serveur</vt:lpstr>
      <vt:lpstr>Méthodes HTTP GET et POST</vt:lpstr>
      <vt:lpstr>Méthode GET</vt:lpstr>
      <vt:lpstr>Méthode POST</vt:lpstr>
      <vt:lpstr>Principe des WebForms</vt:lpstr>
      <vt:lpstr>Structure d’un Webform</vt:lpstr>
      <vt:lpstr>Structure d’un Webform</vt:lpstr>
      <vt:lpstr>Le code imbriqué</vt:lpstr>
      <vt:lpstr>Le code en ligne (inline)</vt:lpstr>
      <vt:lpstr>Les scriptlets</vt:lpstr>
      <vt:lpstr>Utilisation des contrôles serveur</vt:lpstr>
      <vt:lpstr>Insertion de contrôles</vt:lpstr>
      <vt:lpstr>Gestion de la persistance</vt:lpstr>
      <vt:lpstr>Le Postback</vt:lpstr>
      <vt:lpstr>Postback : exemple</vt:lpstr>
      <vt:lpstr>Cross Postback</vt:lpstr>
      <vt:lpstr>Gestion de l’état : Champs cachés</vt:lpstr>
      <vt:lpstr>Champs cachés : exemple</vt:lpstr>
      <vt:lpstr>Gestion de l’état : Viewstate</vt:lpstr>
      <vt:lpstr>Viewstate : Exemple</vt:lpstr>
      <vt:lpstr>Viewstate : Exemple</vt:lpstr>
      <vt:lpstr>Gestion de l’état : QueryString</vt:lpstr>
      <vt:lpstr>Persistance des données : Cookies</vt:lpstr>
      <vt:lpstr>Cookies : exemple</vt:lpstr>
      <vt:lpstr>Persistance des données : Session</vt:lpstr>
      <vt:lpstr>Session : Exemple</vt:lpstr>
      <vt:lpstr>Persistance des données : Application</vt:lpstr>
      <vt:lpstr>Application : exemple</vt:lpstr>
      <vt:lpstr>Persistance des données : Cache</vt:lpstr>
      <vt:lpstr>Ajout de données dans le Cache</vt:lpstr>
      <vt:lpstr>Cache : Exemple</vt:lpstr>
      <vt:lpstr>Cache Fichier : Exemple</vt:lpstr>
      <vt:lpstr>La Classe HttpRequest</vt:lpstr>
      <vt:lpstr>La classe HttpResponse</vt:lpstr>
      <vt:lpstr>La classe ServerUtility</vt:lpstr>
      <vt:lpstr>Exercice</vt:lpstr>
      <vt:lpstr>Cycle de vie d’une page ASP.net</vt:lpstr>
      <vt:lpstr>Evénements du cycle de vie</vt:lpstr>
      <vt:lpstr>Gestion des événements de l'application : fichier global.asax</vt:lpstr>
      <vt:lpstr>Global.asax : exemple</vt:lpstr>
      <vt:lpstr>Travaux pratiques </vt:lpstr>
      <vt:lpstr>Contrôles serveur HTML</vt:lpstr>
      <vt:lpstr>Contrôles serveur HTML</vt:lpstr>
      <vt:lpstr>Contrôles serveur HTML : Exemple</vt:lpstr>
      <vt:lpstr>Principaux contrôles - Utilisation</vt:lpstr>
      <vt:lpstr>Principaux contrôles - Utilisation</vt:lpstr>
      <vt:lpstr>Principaux contrôles - Utilisation</vt:lpstr>
      <vt:lpstr>Contrôles HTML : Exemple</vt:lpstr>
      <vt:lpstr>Contrôles HTML : Exemple (2)</vt:lpstr>
      <vt:lpstr>Contrôles HTML : Exemple (3)</vt:lpstr>
      <vt:lpstr>Scripts clients JavaScript.</vt:lpstr>
      <vt:lpstr>Javascript : exemple</vt:lpstr>
      <vt:lpstr>Travaux pratiques</vt:lpstr>
      <vt:lpstr>Contrôles serveur Web</vt:lpstr>
      <vt:lpstr>Principe des contrôles Web.</vt:lpstr>
      <vt:lpstr>Contrôles web : événement</vt:lpstr>
      <vt:lpstr>Travaux pratiques</vt:lpstr>
      <vt:lpstr>Contrôles de listes de données</vt:lpstr>
      <vt:lpstr>Contrôles conteneur</vt:lpstr>
      <vt:lpstr>Contrôles riches</vt:lpstr>
      <vt:lpstr>Contrôles de validation</vt:lpstr>
      <vt:lpstr>Validation : Exemple (1)</vt:lpstr>
      <vt:lpstr>Validation : Exemple (2)</vt:lpstr>
      <vt:lpstr>Contrôles utilisateur</vt:lpstr>
      <vt:lpstr>Travaux pratiques</vt:lpstr>
      <vt:lpstr>Conception de la structure d'un site Web</vt:lpstr>
      <vt:lpstr>Contrôles utilisateur</vt:lpstr>
      <vt:lpstr>Contrôles utilisateur - Création</vt:lpstr>
      <vt:lpstr>Contrôles utilisateur - Création</vt:lpstr>
      <vt:lpstr>Contrôles utilisateur - Création</vt:lpstr>
      <vt:lpstr>Contrôles utilisateur - Utilisation</vt:lpstr>
      <vt:lpstr>Contrôles utilisateurs - Propriétés</vt:lpstr>
      <vt:lpstr>Pages Maîtres</vt:lpstr>
      <vt:lpstr>Pages Maîtres - Création</vt:lpstr>
      <vt:lpstr>Pages Maîtres - Création</vt:lpstr>
      <vt:lpstr>Pages Maîtres - Utilisation</vt:lpstr>
      <vt:lpstr>Pages Maîtres - Utilisation</vt:lpstr>
      <vt:lpstr>Rôles des dossiers spéciaux</vt:lpstr>
      <vt:lpstr>Autres éléments spéciaux</vt:lpstr>
      <vt:lpstr>Feuilles de style CSS</vt:lpstr>
      <vt:lpstr>CSS - Création</vt:lpstr>
      <vt:lpstr>CSS - Utilisation</vt:lpstr>
      <vt:lpstr>Skins</vt:lpstr>
      <vt:lpstr>Thèmes</vt:lpstr>
      <vt:lpstr>Thèmes - exemple</vt:lpstr>
      <vt:lpstr>Travaux pratiques </vt:lpstr>
      <vt:lpstr>Contrôle de sources de données</vt:lpstr>
      <vt:lpstr>ADO.NET - Présentation</vt:lpstr>
      <vt:lpstr>ADO.NET – Fournisseurs de données</vt:lpstr>
      <vt:lpstr>Connexion à une base de données</vt:lpstr>
      <vt:lpstr>Chaînes de connexion</vt:lpstr>
      <vt:lpstr>Chaînes de connexion</vt:lpstr>
      <vt:lpstr>Chaînes de connexion</vt:lpstr>
      <vt:lpstr>Mode connecté</vt:lpstr>
      <vt:lpstr>Objet Command</vt:lpstr>
      <vt:lpstr>Objet Command - Exemple</vt:lpstr>
      <vt:lpstr>Objet Command - paramètres</vt:lpstr>
      <vt:lpstr>DataReader - Lecture</vt:lpstr>
      <vt:lpstr>DataReader - Exemple</vt:lpstr>
      <vt:lpstr>Mode déconnecté – Le Dataset</vt:lpstr>
      <vt:lpstr>DataSet</vt:lpstr>
      <vt:lpstr>DataSet - Chargement</vt:lpstr>
      <vt:lpstr>Modification d’un DataSet</vt:lpstr>
      <vt:lpstr>DataAdapter - Update</vt:lpstr>
      <vt:lpstr>DataAdapter - Insert</vt:lpstr>
      <vt:lpstr>DataAdapter - Delete</vt:lpstr>
      <vt:lpstr>CommandBuilder </vt:lpstr>
      <vt:lpstr>Envoi des modifications à la base</vt:lpstr>
      <vt:lpstr>Mécanisme de DataBinding.</vt:lpstr>
      <vt:lpstr>Databinding XML / GridView</vt:lpstr>
      <vt:lpstr>Databinding XML / GridView</vt:lpstr>
      <vt:lpstr>Databinding XML / GridView</vt:lpstr>
      <vt:lpstr>Databinding XML / GridView</vt:lpstr>
      <vt:lpstr>Databinding XML / GridView</vt:lpstr>
      <vt:lpstr>Source de données SQL</vt:lpstr>
      <vt:lpstr>Source de données SQL</vt:lpstr>
      <vt:lpstr>Source de données SQL</vt:lpstr>
      <vt:lpstr>Source de données SQL</vt:lpstr>
      <vt:lpstr>Afficher une vue Maître/Détail</vt:lpstr>
      <vt:lpstr>Afficher une vue Maître/Détail</vt:lpstr>
      <vt:lpstr>Afficher une vue Maître/Détail</vt:lpstr>
      <vt:lpstr>Travaux pratiques </vt:lpstr>
      <vt:lpstr>Gestion de la sécurité</vt:lpstr>
      <vt:lpstr>Les types d’attaques</vt:lpstr>
      <vt:lpstr>Injections SQL</vt:lpstr>
      <vt:lpstr>Injections SQL : solutions</vt:lpstr>
      <vt:lpstr>Autres types d’attaques</vt:lpstr>
      <vt:lpstr>Contrôle applicatif des accès et des droits.</vt:lpstr>
      <vt:lpstr>Gestion de la sécurité basée sur les formulaires</vt:lpstr>
      <vt:lpstr>Gestion de la sécurité basée sur les formulaires</vt:lpstr>
      <vt:lpstr>Gestion de la sécurité basée sur les formulaires</vt:lpstr>
      <vt:lpstr>Travaux pratiques</vt:lpstr>
      <vt:lpstr>Configuration et déploiement</vt:lpstr>
      <vt:lpstr>Gestion des exceptions.</vt:lpstr>
      <vt:lpstr>Paramètres : web.config</vt:lpstr>
      <vt:lpstr>Compilation de l’application</vt:lpstr>
      <vt:lpstr>Le Web Administration Tool intégré à Visual Studio.</vt:lpstr>
      <vt:lpstr>Sauvegarde des paramètres de l'application.</vt:lpstr>
      <vt:lpstr>Le serveur Web : présentation de IIS.</vt:lpstr>
      <vt:lpstr>IIS : Création d’un site web</vt:lpstr>
      <vt:lpstr>Publication de l'application.</vt:lpstr>
      <vt:lpstr>Utilisation des services Web</vt:lpstr>
      <vt:lpstr>Principe des web services</vt:lpstr>
      <vt:lpstr>Appel d'un service Web à partir d'une requête HTTP et d'un proxy.</vt:lpstr>
      <vt:lpstr>Services web ASP.NET - Création</vt:lpstr>
      <vt:lpstr>Services web ASP.NET - Création</vt:lpstr>
      <vt:lpstr>Services Web - Utilisation</vt:lpstr>
      <vt:lpstr>Services Web - Utilisation</vt:lpstr>
      <vt:lpstr>Services Web - Utilisation</vt:lpstr>
      <vt:lpstr>Services Web - Utilisation</vt:lpstr>
      <vt:lpstr>Travaux pratiques 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</dc:title>
  <dc:creator>Ben</dc:creator>
  <cp:lastModifiedBy>Ben</cp:lastModifiedBy>
  <cp:revision>439</cp:revision>
  <dcterms:created xsi:type="dcterms:W3CDTF">2013-01-10T10:31:43Z</dcterms:created>
  <dcterms:modified xsi:type="dcterms:W3CDTF">2013-11-22T07:16:50Z</dcterms:modified>
</cp:coreProperties>
</file>